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22"/>
      <p:bold r:id="rId23"/>
      <p:italic r:id="rId24"/>
      <p:boldItalic r:id="rId25"/>
    </p:embeddedFont>
    <p:embeddedFont>
      <p:font typeface="Fira Sans Extra Condensed Medium" panose="020B0603050000020004" pitchFamily="34" charset="0"/>
      <p:regular r:id="rId26"/>
      <p:bold r:id="rId27"/>
      <p:italic r:id="rId28"/>
      <p:boldItalic r:id="rId29"/>
    </p:embeddedFont>
    <p:embeddedFont>
      <p:font typeface="Proxima Nova" panose="02000506030000020004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3"/>
  </p:normalViewPr>
  <p:slideViewPr>
    <p:cSldViewPr snapToGrid="0">
      <p:cViewPr varScale="1">
        <p:scale>
          <a:sx n="131" d="100"/>
          <a:sy n="131" d="100"/>
        </p:scale>
        <p:origin x="108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d12838eb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fd12838ebe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*** say mission statement !!!!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d12838ebe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d12838ebe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6b75dec07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6b75dec07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5e6c6e7b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5e6c6e7b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6b75dec0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6b75dec0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6b75dec07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6b75dec07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698cd2f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0698cd2f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698cd2f4f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698cd2f4f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6b75dec0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6b75dec07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6b75dec0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6b75dec0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6b75dec07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06b75dec07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06c322af40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06c322af40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fd12838eb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fd12838eb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06b75dec07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06b75dec07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06b75dec07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06b75dec07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06b75dec07_1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06b75dec07_1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0140b811d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0140b811d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03f046e73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03f046e73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*** say mission statement !!!!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04000" y="1339950"/>
            <a:ext cx="3972600" cy="17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219200" y="3089950"/>
            <a:ext cx="2542200" cy="4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1148975" y="445025"/>
            <a:ext cx="68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1148975" y="1683575"/>
            <a:ext cx="6846000" cy="28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1148975" y="445025"/>
            <a:ext cx="684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2370750" y="351075"/>
            <a:ext cx="4402500" cy="39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1148975" y="445025"/>
            <a:ext cx="684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1148975" y="1683575"/>
            <a:ext cx="6846000" cy="28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●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○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ira Sans"/>
              <a:buChar char="■"/>
              <a:defRPr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25VT6JjH21AswNGVtfhALuvVXelzC4nN/vie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.manual.poly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50">
                <a:solidFill>
                  <a:schemeClr val="lt2"/>
                </a:solidFill>
              </a:rPr>
              <a:t>DemeterBot</a:t>
            </a:r>
            <a:endParaRPr sz="8850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SeleneRobotics Inc. </a:t>
            </a:r>
            <a:endParaRPr sz="4000"/>
          </a:p>
        </p:txBody>
      </p:sp>
      <p:sp>
        <p:nvSpPr>
          <p:cNvPr id="105" name="Google Shape;105;p25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Production: Jordi Del Castillo 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Design: Alvin Li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Programming: Brynja Schultz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Final Presentation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EG 1003 Section A3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December 9, 2021</a:t>
            </a:r>
            <a:endParaRPr sz="1800"/>
          </a:p>
        </p:txBody>
      </p:sp>
      <p:sp>
        <p:nvSpPr>
          <p:cNvPr id="106" name="Google Shape;10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858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SeleneRobotics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Our Team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Problem Statement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Solution Overview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Project Schedule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Final CAD Drawings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Technical Design Description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Code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Cost Estimate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Video demonstration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685800" lvl="0" indent="-3429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Proxima Nova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Why DemeterBot?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100"/>
              </a:spcBef>
              <a:spcAft>
                <a:spcPts val="1100"/>
              </a:spcAft>
              <a:buNone/>
            </a:pPr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SeleneRobotics</a:t>
            </a:r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311700" y="3821275"/>
            <a:ext cx="8520600" cy="12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000000"/>
                </a:solidFill>
              </a:rPr>
              <a:t>“To autonomously aid the sustainability of the growing human population through innovation”</a:t>
            </a:r>
            <a:endParaRPr sz="2600" i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0" name="Google Shape;120;p27"/>
          <p:cNvPicPr preferRelativeResize="0"/>
          <p:nvPr/>
        </p:nvPicPr>
        <p:blipFill rotWithShape="1">
          <a:blip r:embed="rId3">
            <a:alphaModFix/>
          </a:blip>
          <a:srcRect l="12133" r="14103"/>
          <a:stretch/>
        </p:blipFill>
        <p:spPr>
          <a:xfrm>
            <a:off x="3372175" y="834400"/>
            <a:ext cx="2498250" cy="265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 txBox="1"/>
          <p:nvPr/>
        </p:nvSpPr>
        <p:spPr>
          <a:xfrm>
            <a:off x="3372175" y="3359575"/>
            <a:ext cx="312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Figure 1: Company Logo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2" name="Google Shape;12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128" name="Google Shape;128;p28"/>
          <p:cNvSpPr txBox="1"/>
          <p:nvPr/>
        </p:nvSpPr>
        <p:spPr>
          <a:xfrm>
            <a:off x="572150" y="3327300"/>
            <a:ext cx="20529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Jordi Del Castillo</a:t>
            </a:r>
            <a:endParaRPr sz="19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Head of Production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NYU Tandon 2025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B.S. Computer Science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Lockheed Martin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3674738" y="3327300"/>
            <a:ext cx="1718700" cy="17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Alvin Li</a:t>
            </a:r>
            <a:endParaRPr sz="19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Head of Design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NYU Tandon 2025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B.S. Chemical &amp; Biomolecular Engineering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0" name="Google Shape;130;p28"/>
          <p:cNvSpPr txBox="1"/>
          <p:nvPr/>
        </p:nvSpPr>
        <p:spPr>
          <a:xfrm>
            <a:off x="6443150" y="3327300"/>
            <a:ext cx="21882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Brynja Schultz</a:t>
            </a:r>
            <a:endParaRPr sz="1900" b="1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Head of Programming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NYU Tandon 2025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B.S. Computer Science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1" name="Google Shape;131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32" name="Google Shape;13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6563" y="1170125"/>
            <a:ext cx="2004776" cy="2004776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362" y="1133625"/>
            <a:ext cx="1570477" cy="2077752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4" name="Google Shape;13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4312" y="1206600"/>
            <a:ext cx="1959581" cy="200477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</a:t>
            </a:r>
            <a:endParaRPr/>
          </a:p>
        </p:txBody>
      </p:sp>
      <p:sp>
        <p:nvSpPr>
          <p:cNvPr id="140" name="Google Shape;140;p29"/>
          <p:cNvSpPr txBox="1">
            <a:spLocks noGrp="1"/>
          </p:cNvSpPr>
          <p:nvPr>
            <p:ph type="body" idx="1"/>
          </p:nvPr>
        </p:nvSpPr>
        <p:spPr>
          <a:xfrm>
            <a:off x="311700" y="1652950"/>
            <a:ext cx="4260300" cy="29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Overpopulation and food insecurity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Lunar agriculture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NASA Request for Proposal (RFP)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Rover to collect plants</a:t>
            </a:r>
            <a:endParaRPr/>
          </a:p>
        </p:txBody>
      </p:sp>
      <p:sp>
        <p:nvSpPr>
          <p:cNvPr id="141" name="Google Shape;141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42" name="Google Shape;142;p29"/>
          <p:cNvSpPr txBox="1"/>
          <p:nvPr/>
        </p:nvSpPr>
        <p:spPr>
          <a:xfrm>
            <a:off x="4572000" y="4127700"/>
            <a:ext cx="4706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Figure 2: Lunar Greenhouse Agriculture (CNBC)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3" name="Google Shape;14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377501"/>
            <a:ext cx="3946150" cy="2549026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Overview</a:t>
            </a:r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1"/>
          </p:nvPr>
        </p:nvSpPr>
        <p:spPr>
          <a:xfrm>
            <a:off x="311700" y="1727100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Design and build a robot to locate and collect plants </a:t>
            </a:r>
            <a:endParaRPr sz="2000"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Functional claw</a:t>
            </a:r>
            <a:endParaRPr sz="1800"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Ability to traverse the Lunar Agricultural Zone (LAZ)</a:t>
            </a:r>
            <a:endParaRPr sz="1800"/>
          </a:p>
          <a:p>
            <a:pPr marL="91440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0" name="Google Shape;15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9372" y="1017713"/>
            <a:ext cx="3670350" cy="3293526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1" name="Google Shape;151;p30"/>
          <p:cNvSpPr txBox="1"/>
          <p:nvPr/>
        </p:nvSpPr>
        <p:spPr>
          <a:xfrm>
            <a:off x="4874075" y="4269950"/>
            <a:ext cx="4161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Figure 3: Lunar Agriculture Zone Layout (NYU Tandon, 2021)</a:t>
            </a:r>
            <a:endParaRPr sz="18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311700" y="195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Schedule</a:t>
            </a:r>
            <a:endParaRPr/>
          </a:p>
        </p:txBody>
      </p:sp>
      <p:sp>
        <p:nvSpPr>
          <p:cNvPr id="158" name="Google Shape;158;p31"/>
          <p:cNvSpPr txBox="1"/>
          <p:nvPr/>
        </p:nvSpPr>
        <p:spPr>
          <a:xfrm>
            <a:off x="1515950" y="4362675"/>
            <a:ext cx="7332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Proxima Nova"/>
                <a:ea typeface="Proxima Nova"/>
                <a:cs typeface="Proxima Nova"/>
                <a:sym typeface="Proxima Nova"/>
              </a:rPr>
              <a:t>Figure 4: Stage 1 Schedule</a:t>
            </a:r>
            <a:endParaRPr sz="15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60" name="Google Shape;1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6463" y="921075"/>
            <a:ext cx="6112131" cy="3441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>
            <a:spLocks noGrp="1"/>
          </p:cNvSpPr>
          <p:nvPr>
            <p:ph type="title"/>
          </p:nvPr>
        </p:nvSpPr>
        <p:spPr>
          <a:xfrm>
            <a:off x="311700" y="317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Schedule</a:t>
            </a:r>
            <a:endParaRPr/>
          </a:p>
        </p:txBody>
      </p:sp>
      <p:sp>
        <p:nvSpPr>
          <p:cNvPr id="166" name="Google Shape;166;p32"/>
          <p:cNvSpPr txBox="1"/>
          <p:nvPr/>
        </p:nvSpPr>
        <p:spPr>
          <a:xfrm>
            <a:off x="311700" y="4405375"/>
            <a:ext cx="733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Figure 5: Stage 2 Schedule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7" name="Google Shape;16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63" y="1043025"/>
            <a:ext cx="8345871" cy="32099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>
            <a:spLocks noGrp="1"/>
          </p:cNvSpPr>
          <p:nvPr>
            <p:ph type="title"/>
          </p:nvPr>
        </p:nvSpPr>
        <p:spPr>
          <a:xfrm>
            <a:off x="311700" y="3096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Final CAD Drawings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75" name="Google Shape;175;p33"/>
          <p:cNvSpPr txBox="1"/>
          <p:nvPr/>
        </p:nvSpPr>
        <p:spPr>
          <a:xfrm>
            <a:off x="258800" y="4625925"/>
            <a:ext cx="7019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Figures 6-10: Front, Top, Most Detailed Side, Isometric, Gear Train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6" name="Google Shape;176;p33"/>
          <p:cNvPicPr preferRelativeResize="0"/>
          <p:nvPr/>
        </p:nvPicPr>
        <p:blipFill rotWithShape="1">
          <a:blip r:embed="rId3">
            <a:alphaModFix/>
          </a:blip>
          <a:srcRect t="18739" r="7638" b="6303"/>
          <a:stretch/>
        </p:blipFill>
        <p:spPr>
          <a:xfrm>
            <a:off x="1583988" y="1543627"/>
            <a:ext cx="5665199" cy="205622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7" name="Google Shape;177;p33"/>
          <p:cNvPicPr preferRelativeResize="0"/>
          <p:nvPr/>
        </p:nvPicPr>
        <p:blipFill rotWithShape="1">
          <a:blip r:embed="rId4">
            <a:alphaModFix/>
          </a:blip>
          <a:srcRect l="5504" t="3612" r="12702" b="5404"/>
          <a:stretch/>
        </p:blipFill>
        <p:spPr>
          <a:xfrm>
            <a:off x="3304575" y="807700"/>
            <a:ext cx="2097325" cy="3871801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33"/>
          <p:cNvPicPr preferRelativeResize="0"/>
          <p:nvPr/>
        </p:nvPicPr>
        <p:blipFill rotWithShape="1">
          <a:blip r:embed="rId5">
            <a:alphaModFix/>
          </a:blip>
          <a:srcRect l="14459" t="5938" r="19183" b="7496"/>
          <a:stretch/>
        </p:blipFill>
        <p:spPr>
          <a:xfrm>
            <a:off x="3333750" y="882350"/>
            <a:ext cx="1838941" cy="378087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9" name="Google Shape;179;p33"/>
          <p:cNvPicPr preferRelativeResize="0"/>
          <p:nvPr/>
        </p:nvPicPr>
        <p:blipFill rotWithShape="1">
          <a:blip r:embed="rId6">
            <a:alphaModFix/>
          </a:blip>
          <a:srcRect l="13465" t="7913" r="8743" b="7634"/>
          <a:stretch/>
        </p:blipFill>
        <p:spPr>
          <a:xfrm>
            <a:off x="2936000" y="1017725"/>
            <a:ext cx="3448709" cy="3608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0" name="Google Shape;180;p33"/>
          <p:cNvPicPr preferRelativeResize="0"/>
          <p:nvPr/>
        </p:nvPicPr>
        <p:blipFill rotWithShape="1">
          <a:blip r:embed="rId7">
            <a:alphaModFix/>
          </a:blip>
          <a:srcRect l="11684" t="10831" r="13800" b="7973"/>
          <a:stretch/>
        </p:blipFill>
        <p:spPr>
          <a:xfrm>
            <a:off x="2389962" y="1197018"/>
            <a:ext cx="4053249" cy="3482494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>
            <a:spLocks noGrp="1"/>
          </p:cNvSpPr>
          <p:nvPr>
            <p:ph type="title"/>
          </p:nvPr>
        </p:nvSpPr>
        <p:spPr>
          <a:xfrm>
            <a:off x="311700" y="242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Design Description</a:t>
            </a:r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87" name="Google Shape;1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600" y="870925"/>
            <a:ext cx="4260301" cy="359762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8" name="Google Shape;188;p34"/>
          <p:cNvSpPr txBox="1">
            <a:spLocks noGrp="1"/>
          </p:cNvSpPr>
          <p:nvPr>
            <p:ph type="body" idx="1"/>
          </p:nvPr>
        </p:nvSpPr>
        <p:spPr>
          <a:xfrm>
            <a:off x="311700" y="1652950"/>
            <a:ext cx="3494700" cy="29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Three motors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en"/>
              <a:t>Battery</a:t>
            </a:r>
            <a:endParaRPr/>
          </a:p>
        </p:txBody>
      </p:sp>
      <p:sp>
        <p:nvSpPr>
          <p:cNvPr id="189" name="Google Shape;189;p34"/>
          <p:cNvSpPr txBox="1"/>
          <p:nvPr/>
        </p:nvSpPr>
        <p:spPr>
          <a:xfrm>
            <a:off x="3699450" y="4523950"/>
            <a:ext cx="504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Figure 11: Circuit Diagram of DemeterBot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311700" y="2368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Design Description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5"/>
          <p:cNvSpPr txBox="1"/>
          <p:nvPr/>
        </p:nvSpPr>
        <p:spPr>
          <a:xfrm>
            <a:off x="1737800" y="4625775"/>
            <a:ext cx="4499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Figure 12: Schematic Diagram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6" name="Google Shape;196;p35"/>
          <p:cNvPicPr preferRelativeResize="0"/>
          <p:nvPr/>
        </p:nvPicPr>
        <p:blipFill rotWithShape="1">
          <a:blip r:embed="rId3">
            <a:alphaModFix/>
          </a:blip>
          <a:srcRect l="5329" t="5124" r="5543" b="8167"/>
          <a:stretch/>
        </p:blipFill>
        <p:spPr>
          <a:xfrm>
            <a:off x="1848341" y="1135238"/>
            <a:ext cx="4583510" cy="3490549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7" name="Google Shape;197;p35"/>
          <p:cNvSpPr/>
          <p:nvPr/>
        </p:nvSpPr>
        <p:spPr>
          <a:xfrm rot="9897136" flipH="1">
            <a:off x="4200503" y="1105609"/>
            <a:ext cx="1323068" cy="90014"/>
          </a:xfrm>
          <a:prstGeom prst="leftArrow">
            <a:avLst>
              <a:gd name="adj1" fmla="val 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5"/>
          <p:cNvSpPr/>
          <p:nvPr/>
        </p:nvSpPr>
        <p:spPr>
          <a:xfrm rot="-10135622" flipH="1">
            <a:off x="4471271" y="4627037"/>
            <a:ext cx="1323030" cy="89958"/>
          </a:xfrm>
          <a:prstGeom prst="leftArrow">
            <a:avLst>
              <a:gd name="adj1" fmla="val 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5"/>
          <p:cNvSpPr/>
          <p:nvPr/>
        </p:nvSpPr>
        <p:spPr>
          <a:xfrm rot="10789087" flipH="1">
            <a:off x="6387577" y="1395202"/>
            <a:ext cx="1323007" cy="90000"/>
          </a:xfrm>
          <a:prstGeom prst="leftArrow">
            <a:avLst>
              <a:gd name="adj1" fmla="val 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5"/>
          <p:cNvSpPr/>
          <p:nvPr/>
        </p:nvSpPr>
        <p:spPr>
          <a:xfrm rot="10789087" flipH="1">
            <a:off x="6128302" y="3307852"/>
            <a:ext cx="1323007" cy="90000"/>
          </a:xfrm>
          <a:prstGeom prst="leftArrow">
            <a:avLst>
              <a:gd name="adj1" fmla="val 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5"/>
          <p:cNvSpPr/>
          <p:nvPr/>
        </p:nvSpPr>
        <p:spPr>
          <a:xfrm rot="966040" flipH="1">
            <a:off x="654599" y="3209498"/>
            <a:ext cx="1322993" cy="90000"/>
          </a:xfrm>
          <a:prstGeom prst="leftArrow">
            <a:avLst>
              <a:gd name="adj1" fmla="val 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5"/>
          <p:cNvSpPr txBox="1"/>
          <p:nvPr/>
        </p:nvSpPr>
        <p:spPr>
          <a:xfrm>
            <a:off x="5542925" y="735050"/>
            <a:ext cx="229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Driver Motor 1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3" name="Google Shape;203;p35"/>
          <p:cNvSpPr txBox="1"/>
          <p:nvPr/>
        </p:nvSpPr>
        <p:spPr>
          <a:xfrm>
            <a:off x="5856225" y="4656675"/>
            <a:ext cx="2295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Driver Motor 2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7837925" y="1255550"/>
            <a:ext cx="117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Lift Motor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5" name="Google Shape;205;p35"/>
          <p:cNvSpPr txBox="1"/>
          <p:nvPr/>
        </p:nvSpPr>
        <p:spPr>
          <a:xfrm>
            <a:off x="7710575" y="3168200"/>
            <a:ext cx="117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Motor Battery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74375" y="2658550"/>
            <a:ext cx="129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roxima Nova"/>
                <a:ea typeface="Proxima Nova"/>
                <a:cs typeface="Proxima Nova"/>
                <a:sym typeface="Proxima Nova"/>
              </a:rPr>
              <a:t>Arduino Battery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7" name="Google Shape;20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>
            <a:spLocks noGrp="1"/>
          </p:cNvSpPr>
          <p:nvPr>
            <p:ph type="title"/>
          </p:nvPr>
        </p:nvSpPr>
        <p:spPr>
          <a:xfrm>
            <a:off x="224338" y="135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</a:t>
            </a:r>
            <a:endParaRPr/>
          </a:p>
        </p:txBody>
      </p:sp>
      <p:pic>
        <p:nvPicPr>
          <p:cNvPr id="213" name="Google Shape;2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00" y="854125"/>
            <a:ext cx="3860100" cy="358680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4" name="Google Shape;214;p36"/>
          <p:cNvSpPr/>
          <p:nvPr/>
        </p:nvSpPr>
        <p:spPr>
          <a:xfrm rot="-5400000">
            <a:off x="-126625" y="2561725"/>
            <a:ext cx="2320800" cy="234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6"/>
          <p:cNvSpPr txBox="1"/>
          <p:nvPr/>
        </p:nvSpPr>
        <p:spPr>
          <a:xfrm>
            <a:off x="566300" y="4460700"/>
            <a:ext cx="3860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roxima Nova"/>
                <a:ea typeface="Proxima Nova"/>
                <a:cs typeface="Proxima Nova"/>
                <a:sym typeface="Proxima Nova"/>
              </a:rPr>
              <a:t>Figure 13: DemeterBot Route</a:t>
            </a:r>
            <a:endParaRPr sz="1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6" name="Google Shape;216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17" name="Google Shape;217;p36"/>
          <p:cNvSpPr/>
          <p:nvPr/>
        </p:nvSpPr>
        <p:spPr>
          <a:xfrm>
            <a:off x="1203725" y="1511800"/>
            <a:ext cx="227100" cy="880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6"/>
          <p:cNvSpPr/>
          <p:nvPr/>
        </p:nvSpPr>
        <p:spPr>
          <a:xfrm>
            <a:off x="1293625" y="2273650"/>
            <a:ext cx="548700" cy="227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1553725" y="2363550"/>
            <a:ext cx="227100" cy="15519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6625" y="854125"/>
            <a:ext cx="162575" cy="32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7213" y="1328300"/>
            <a:ext cx="162575" cy="32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6"/>
          <p:cNvSpPr/>
          <p:nvPr/>
        </p:nvSpPr>
        <p:spPr>
          <a:xfrm>
            <a:off x="1667450" y="1859100"/>
            <a:ext cx="234300" cy="20517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8250" y="3991150"/>
            <a:ext cx="162575" cy="32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/>
          <p:nvPr/>
        </p:nvSpPr>
        <p:spPr>
          <a:xfrm rot="-2454062">
            <a:off x="1744993" y="1575636"/>
            <a:ext cx="454063" cy="22713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1500" y="708149"/>
            <a:ext cx="2492594" cy="397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1477" y="662588"/>
            <a:ext cx="2152640" cy="407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2513" y="801885"/>
            <a:ext cx="2990574" cy="369128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6"/>
          <p:cNvSpPr/>
          <p:nvPr/>
        </p:nvSpPr>
        <p:spPr>
          <a:xfrm rot="2700000">
            <a:off x="1623080" y="1373312"/>
            <a:ext cx="234194" cy="1556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6"/>
          <p:cNvSpPr/>
          <p:nvPr/>
        </p:nvSpPr>
        <p:spPr>
          <a:xfrm rot="-3715131">
            <a:off x="2388095" y="2028622"/>
            <a:ext cx="233259" cy="26218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0" name="Google Shape;23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4488" y="3915450"/>
            <a:ext cx="162575" cy="32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85300" y="662588"/>
            <a:ext cx="2605004" cy="407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7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Cost Estimate</a:t>
            </a:r>
            <a:endParaRPr/>
          </a:p>
        </p:txBody>
      </p:sp>
      <p:pic>
        <p:nvPicPr>
          <p:cNvPr id="237" name="Google Shape;23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9450" y="1233525"/>
            <a:ext cx="4585099" cy="3609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39" name="Google Shape;239;p37"/>
          <p:cNvSpPr txBox="1"/>
          <p:nvPr/>
        </p:nvSpPr>
        <p:spPr>
          <a:xfrm>
            <a:off x="2279450" y="897050"/>
            <a:ext cx="367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Table 1: Cost Estimate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Cost Estimate</a:t>
            </a:r>
            <a:endParaRPr/>
          </a:p>
        </p:txBody>
      </p:sp>
      <p:pic>
        <p:nvPicPr>
          <p:cNvPr id="245" name="Google Shape;24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148" y="1412375"/>
            <a:ext cx="4667701" cy="3353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47" name="Google Shape;247;p38"/>
          <p:cNvSpPr txBox="1"/>
          <p:nvPr/>
        </p:nvSpPr>
        <p:spPr>
          <a:xfrm>
            <a:off x="2238150" y="1017725"/>
            <a:ext cx="367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Table 2: Cost Estimate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Video Demonstration</a:t>
            </a:r>
            <a:endParaRPr/>
          </a:p>
        </p:txBody>
      </p:sp>
      <p:sp>
        <p:nvSpPr>
          <p:cNvPr id="253" name="Google Shape;253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254" name="Google Shape;254;p39" title="LAZvide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700" y="983225"/>
            <a:ext cx="5256600" cy="379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40"/>
          <p:cNvGrpSpPr/>
          <p:nvPr/>
        </p:nvGrpSpPr>
        <p:grpSpPr>
          <a:xfrm>
            <a:off x="3404916" y="3821469"/>
            <a:ext cx="3678456" cy="1147481"/>
            <a:chOff x="3378916" y="3821486"/>
            <a:chExt cx="3304398" cy="1147481"/>
          </a:xfrm>
        </p:grpSpPr>
        <p:sp>
          <p:nvSpPr>
            <p:cNvPr id="260" name="Google Shape;260;p40"/>
            <p:cNvSpPr txBox="1"/>
            <p:nvPr/>
          </p:nvSpPr>
          <p:spPr>
            <a:xfrm>
              <a:off x="3378916" y="3821486"/>
              <a:ext cx="2387400" cy="29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Fulfills Requirements</a:t>
              </a:r>
              <a:endParaRPr sz="20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61" name="Google Shape;261;p40"/>
            <p:cNvSpPr txBox="1"/>
            <p:nvPr/>
          </p:nvSpPr>
          <p:spPr>
            <a:xfrm>
              <a:off x="3521014" y="4269968"/>
              <a:ext cx="3162300" cy="6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SzPts val="1800"/>
                <a:buFont typeface="Fira Sans"/>
                <a:buChar char="●"/>
              </a:pPr>
              <a:r>
                <a:rPr lang="en" sz="1800">
                  <a:latin typeface="Fira Sans"/>
                  <a:ea typeface="Fira Sans"/>
                  <a:cs typeface="Fira Sans"/>
                  <a:sym typeface="Fira Sans"/>
                </a:rPr>
                <a:t>RFP satisfied with minimum materials and cost</a:t>
              </a:r>
              <a:endParaRPr sz="18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grpSp>
        <p:nvGrpSpPr>
          <p:cNvPr id="262" name="Google Shape;262;p40"/>
          <p:cNvGrpSpPr/>
          <p:nvPr/>
        </p:nvGrpSpPr>
        <p:grpSpPr>
          <a:xfrm>
            <a:off x="654352" y="1736524"/>
            <a:ext cx="2392548" cy="1453195"/>
            <a:chOff x="654350" y="1714436"/>
            <a:chExt cx="2392548" cy="1643700"/>
          </a:xfrm>
        </p:grpSpPr>
        <p:sp>
          <p:nvSpPr>
            <p:cNvPr id="263" name="Google Shape;263;p40"/>
            <p:cNvSpPr txBox="1"/>
            <p:nvPr/>
          </p:nvSpPr>
          <p:spPr>
            <a:xfrm>
              <a:off x="654350" y="1904869"/>
              <a:ext cx="2387400" cy="29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Minimal Design</a:t>
              </a:r>
              <a:endParaRPr sz="20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64" name="Google Shape;264;p40"/>
            <p:cNvSpPr txBox="1"/>
            <p:nvPr/>
          </p:nvSpPr>
          <p:spPr>
            <a:xfrm>
              <a:off x="659498" y="1714436"/>
              <a:ext cx="2387400" cy="16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SzPts val="1800"/>
                <a:buFont typeface="Fira Sans"/>
                <a:buChar char="●"/>
              </a:pPr>
              <a:r>
                <a:rPr lang="en" sz="1800">
                  <a:latin typeface="Fira Sans"/>
                  <a:ea typeface="Fira Sans"/>
                  <a:cs typeface="Fira Sans"/>
                  <a:sym typeface="Fira Sans"/>
                </a:rPr>
                <a:t>Only 3 motors</a:t>
              </a:r>
              <a:endParaRPr sz="1800">
                <a:latin typeface="Fira Sans"/>
                <a:ea typeface="Fira Sans"/>
                <a:cs typeface="Fira Sans"/>
                <a:sym typeface="Fira Sans"/>
              </a:endParaRPr>
            </a:p>
            <a:p>
              <a:pPr marL="457200" lvl="0" indent="-342900" algn="l" rtl="0">
                <a:spcBef>
                  <a:spcPts val="0"/>
                </a:spcBef>
                <a:spcAft>
                  <a:spcPts val="0"/>
                </a:spcAft>
                <a:buSzPts val="1800"/>
                <a:buFont typeface="Fira Sans"/>
                <a:buChar char="●"/>
              </a:pPr>
              <a:r>
                <a:rPr lang="en" sz="1800">
                  <a:latin typeface="Fira Sans"/>
                  <a:ea typeface="Fira Sans"/>
                  <a:cs typeface="Fira Sans"/>
                  <a:sym typeface="Fira Sans"/>
                </a:rPr>
                <a:t>Simple, effective arm design </a:t>
              </a:r>
              <a:endParaRPr sz="1800"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  <p:sp>
        <p:nvSpPr>
          <p:cNvPr id="265" name="Google Shape;265;p40"/>
          <p:cNvSpPr/>
          <p:nvPr/>
        </p:nvSpPr>
        <p:spPr>
          <a:xfrm>
            <a:off x="4403656" y="3153168"/>
            <a:ext cx="333338" cy="333030"/>
          </a:xfrm>
          <a:custGeom>
            <a:avLst/>
            <a:gdLst/>
            <a:ahLst/>
            <a:cxnLst/>
            <a:rect l="l" t="t" r="r" b="b"/>
            <a:pathLst>
              <a:path w="11871" h="11859" extrusionOk="0">
                <a:moveTo>
                  <a:pt x="5929" y="0"/>
                </a:moveTo>
                <a:cubicBezTo>
                  <a:pt x="2655" y="0"/>
                  <a:pt x="0" y="2655"/>
                  <a:pt x="0" y="5930"/>
                </a:cubicBezTo>
                <a:cubicBezTo>
                  <a:pt x="0" y="9204"/>
                  <a:pt x="2655" y="11859"/>
                  <a:pt x="5929" y="11859"/>
                </a:cubicBezTo>
                <a:cubicBezTo>
                  <a:pt x="9216" y="11859"/>
                  <a:pt x="11871" y="9204"/>
                  <a:pt x="11871" y="5930"/>
                </a:cubicBezTo>
                <a:cubicBezTo>
                  <a:pt x="11871" y="2655"/>
                  <a:pt x="9216" y="0"/>
                  <a:pt x="592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0"/>
          <p:cNvSpPr/>
          <p:nvPr/>
        </p:nvSpPr>
        <p:spPr>
          <a:xfrm>
            <a:off x="3892480" y="2242727"/>
            <a:ext cx="333029" cy="333058"/>
          </a:xfrm>
          <a:custGeom>
            <a:avLst/>
            <a:gdLst/>
            <a:ahLst/>
            <a:cxnLst/>
            <a:rect l="l" t="t" r="r" b="b"/>
            <a:pathLst>
              <a:path w="11860" h="11860" extrusionOk="0">
                <a:moveTo>
                  <a:pt x="5930" y="1"/>
                </a:moveTo>
                <a:cubicBezTo>
                  <a:pt x="2656" y="1"/>
                  <a:pt x="0" y="2656"/>
                  <a:pt x="0" y="5930"/>
                </a:cubicBezTo>
                <a:cubicBezTo>
                  <a:pt x="0" y="9204"/>
                  <a:pt x="2656" y="11859"/>
                  <a:pt x="5930" y="11859"/>
                </a:cubicBezTo>
                <a:cubicBezTo>
                  <a:pt x="9204" y="11859"/>
                  <a:pt x="11859" y="9204"/>
                  <a:pt x="11859" y="5930"/>
                </a:cubicBezTo>
                <a:cubicBezTo>
                  <a:pt x="11859" y="2656"/>
                  <a:pt x="9204" y="1"/>
                  <a:pt x="59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0"/>
          <p:cNvSpPr/>
          <p:nvPr/>
        </p:nvSpPr>
        <p:spPr>
          <a:xfrm>
            <a:off x="4267586" y="1142735"/>
            <a:ext cx="605489" cy="699479"/>
          </a:xfrm>
          <a:custGeom>
            <a:avLst/>
            <a:gdLst/>
            <a:ahLst/>
            <a:cxnLst/>
            <a:rect l="l" t="t" r="r" b="b"/>
            <a:pathLst>
              <a:path w="21563" h="24908" extrusionOk="0">
                <a:moveTo>
                  <a:pt x="10787" y="0"/>
                </a:moveTo>
                <a:lnTo>
                  <a:pt x="0" y="6227"/>
                </a:lnTo>
                <a:lnTo>
                  <a:pt x="0" y="18681"/>
                </a:lnTo>
                <a:lnTo>
                  <a:pt x="10787" y="24908"/>
                </a:lnTo>
                <a:lnTo>
                  <a:pt x="21562" y="18681"/>
                </a:lnTo>
                <a:lnTo>
                  <a:pt x="21562" y="6227"/>
                </a:lnTo>
                <a:lnTo>
                  <a:pt x="107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40"/>
          <p:cNvSpPr/>
          <p:nvPr/>
        </p:nvSpPr>
        <p:spPr>
          <a:xfrm>
            <a:off x="4230129" y="1099601"/>
            <a:ext cx="680378" cy="785748"/>
          </a:xfrm>
          <a:custGeom>
            <a:avLst/>
            <a:gdLst/>
            <a:ahLst/>
            <a:cxnLst/>
            <a:rect l="l" t="t" r="r" b="b"/>
            <a:pathLst>
              <a:path w="24230" h="27980" extrusionOk="0">
                <a:moveTo>
                  <a:pt x="12121" y="3084"/>
                </a:moveTo>
                <a:lnTo>
                  <a:pt x="21575" y="8537"/>
                </a:lnTo>
                <a:lnTo>
                  <a:pt x="21575" y="19443"/>
                </a:lnTo>
                <a:lnTo>
                  <a:pt x="12121" y="24896"/>
                </a:lnTo>
                <a:lnTo>
                  <a:pt x="2668" y="19443"/>
                </a:lnTo>
                <a:lnTo>
                  <a:pt x="2668" y="8537"/>
                </a:lnTo>
                <a:lnTo>
                  <a:pt x="12121" y="3084"/>
                </a:lnTo>
                <a:close/>
                <a:moveTo>
                  <a:pt x="12121" y="0"/>
                </a:moveTo>
                <a:lnTo>
                  <a:pt x="1" y="7001"/>
                </a:lnTo>
                <a:lnTo>
                  <a:pt x="1" y="20991"/>
                </a:lnTo>
                <a:lnTo>
                  <a:pt x="12121" y="27980"/>
                </a:lnTo>
                <a:lnTo>
                  <a:pt x="24230" y="20991"/>
                </a:lnTo>
                <a:lnTo>
                  <a:pt x="24230" y="7001"/>
                </a:lnTo>
                <a:lnTo>
                  <a:pt x="121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40"/>
          <p:cNvSpPr/>
          <p:nvPr/>
        </p:nvSpPr>
        <p:spPr>
          <a:xfrm>
            <a:off x="3216481" y="2969934"/>
            <a:ext cx="605854" cy="699170"/>
          </a:xfrm>
          <a:custGeom>
            <a:avLst/>
            <a:gdLst/>
            <a:ahLst/>
            <a:cxnLst/>
            <a:rect l="l" t="t" r="r" b="b"/>
            <a:pathLst>
              <a:path w="21576" h="24897" extrusionOk="0">
                <a:moveTo>
                  <a:pt x="10788" y="1"/>
                </a:moveTo>
                <a:lnTo>
                  <a:pt x="1" y="6228"/>
                </a:lnTo>
                <a:lnTo>
                  <a:pt x="1" y="18681"/>
                </a:lnTo>
                <a:lnTo>
                  <a:pt x="10788" y="24897"/>
                </a:lnTo>
                <a:lnTo>
                  <a:pt x="21575" y="18681"/>
                </a:lnTo>
                <a:lnTo>
                  <a:pt x="21575" y="6228"/>
                </a:lnTo>
                <a:lnTo>
                  <a:pt x="1078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0"/>
          <p:cNvSpPr/>
          <p:nvPr/>
        </p:nvSpPr>
        <p:spPr>
          <a:xfrm>
            <a:off x="3179052" y="2926800"/>
            <a:ext cx="680715" cy="785776"/>
          </a:xfrm>
          <a:custGeom>
            <a:avLst/>
            <a:gdLst/>
            <a:ahLst/>
            <a:cxnLst/>
            <a:rect l="l" t="t" r="r" b="b"/>
            <a:pathLst>
              <a:path w="24242" h="27981" extrusionOk="0">
                <a:moveTo>
                  <a:pt x="12121" y="3073"/>
                </a:moveTo>
                <a:lnTo>
                  <a:pt x="21575" y="8537"/>
                </a:lnTo>
                <a:lnTo>
                  <a:pt x="21575" y="19444"/>
                </a:lnTo>
                <a:lnTo>
                  <a:pt x="12121" y="24897"/>
                </a:lnTo>
                <a:lnTo>
                  <a:pt x="2667" y="19444"/>
                </a:lnTo>
                <a:lnTo>
                  <a:pt x="2667" y="8537"/>
                </a:lnTo>
                <a:lnTo>
                  <a:pt x="12121" y="3073"/>
                </a:lnTo>
                <a:close/>
                <a:moveTo>
                  <a:pt x="12121" y="1"/>
                </a:moveTo>
                <a:lnTo>
                  <a:pt x="0" y="6990"/>
                </a:lnTo>
                <a:lnTo>
                  <a:pt x="0" y="20979"/>
                </a:lnTo>
                <a:lnTo>
                  <a:pt x="12121" y="27980"/>
                </a:lnTo>
                <a:lnTo>
                  <a:pt x="24242" y="20979"/>
                </a:lnTo>
                <a:lnTo>
                  <a:pt x="24242" y="6990"/>
                </a:lnTo>
                <a:lnTo>
                  <a:pt x="1212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0"/>
          <p:cNvSpPr/>
          <p:nvPr/>
        </p:nvSpPr>
        <p:spPr>
          <a:xfrm>
            <a:off x="5318663" y="2969934"/>
            <a:ext cx="605489" cy="699170"/>
          </a:xfrm>
          <a:custGeom>
            <a:avLst/>
            <a:gdLst/>
            <a:ahLst/>
            <a:cxnLst/>
            <a:rect l="l" t="t" r="r" b="b"/>
            <a:pathLst>
              <a:path w="21563" h="24897" extrusionOk="0">
                <a:moveTo>
                  <a:pt x="10776" y="1"/>
                </a:moveTo>
                <a:lnTo>
                  <a:pt x="0" y="6228"/>
                </a:lnTo>
                <a:lnTo>
                  <a:pt x="0" y="18681"/>
                </a:lnTo>
                <a:lnTo>
                  <a:pt x="10776" y="24897"/>
                </a:lnTo>
                <a:lnTo>
                  <a:pt x="21563" y="18681"/>
                </a:lnTo>
                <a:lnTo>
                  <a:pt x="21563" y="6228"/>
                </a:lnTo>
                <a:lnTo>
                  <a:pt x="1077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40"/>
          <p:cNvSpPr/>
          <p:nvPr/>
        </p:nvSpPr>
        <p:spPr>
          <a:xfrm>
            <a:off x="5281205" y="2926800"/>
            <a:ext cx="680406" cy="785776"/>
          </a:xfrm>
          <a:custGeom>
            <a:avLst/>
            <a:gdLst/>
            <a:ahLst/>
            <a:cxnLst/>
            <a:rect l="l" t="t" r="r" b="b"/>
            <a:pathLst>
              <a:path w="24231" h="27981" extrusionOk="0">
                <a:moveTo>
                  <a:pt x="12122" y="3073"/>
                </a:moveTo>
                <a:lnTo>
                  <a:pt x="21563" y="8537"/>
                </a:lnTo>
                <a:lnTo>
                  <a:pt x="21563" y="19444"/>
                </a:lnTo>
                <a:lnTo>
                  <a:pt x="12122" y="24897"/>
                </a:lnTo>
                <a:lnTo>
                  <a:pt x="2668" y="19432"/>
                </a:lnTo>
                <a:lnTo>
                  <a:pt x="2668" y="8537"/>
                </a:lnTo>
                <a:lnTo>
                  <a:pt x="12122" y="3073"/>
                </a:lnTo>
                <a:close/>
                <a:moveTo>
                  <a:pt x="12122" y="1"/>
                </a:moveTo>
                <a:lnTo>
                  <a:pt x="1" y="6990"/>
                </a:lnTo>
                <a:lnTo>
                  <a:pt x="1" y="20979"/>
                </a:lnTo>
                <a:lnTo>
                  <a:pt x="12122" y="27980"/>
                </a:lnTo>
                <a:lnTo>
                  <a:pt x="24230" y="20979"/>
                </a:lnTo>
                <a:lnTo>
                  <a:pt x="24230" y="6990"/>
                </a:lnTo>
                <a:lnTo>
                  <a:pt x="121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40"/>
          <p:cNvSpPr/>
          <p:nvPr/>
        </p:nvSpPr>
        <p:spPr>
          <a:xfrm>
            <a:off x="5143815" y="2516553"/>
            <a:ext cx="361109" cy="558421"/>
          </a:xfrm>
          <a:custGeom>
            <a:avLst/>
            <a:gdLst/>
            <a:ahLst/>
            <a:cxnLst/>
            <a:rect l="l" t="t" r="r" b="b"/>
            <a:pathLst>
              <a:path w="12860" h="19885" extrusionOk="0">
                <a:moveTo>
                  <a:pt x="2167" y="1"/>
                </a:moveTo>
                <a:cubicBezTo>
                  <a:pt x="1572" y="679"/>
                  <a:pt x="834" y="1215"/>
                  <a:pt x="1" y="1572"/>
                </a:cubicBezTo>
                <a:lnTo>
                  <a:pt x="10549" y="19884"/>
                </a:lnTo>
                <a:lnTo>
                  <a:pt x="12859" y="18551"/>
                </a:lnTo>
                <a:lnTo>
                  <a:pt x="216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40"/>
          <p:cNvSpPr/>
          <p:nvPr/>
        </p:nvSpPr>
        <p:spPr>
          <a:xfrm>
            <a:off x="4734285" y="3277879"/>
            <a:ext cx="585103" cy="76244"/>
          </a:xfrm>
          <a:custGeom>
            <a:avLst/>
            <a:gdLst/>
            <a:ahLst/>
            <a:cxnLst/>
            <a:rect l="l" t="t" r="r" b="b"/>
            <a:pathLst>
              <a:path w="20837" h="2715" extrusionOk="0">
                <a:moveTo>
                  <a:pt x="20836" y="0"/>
                </a:moveTo>
                <a:lnTo>
                  <a:pt x="0" y="48"/>
                </a:lnTo>
                <a:cubicBezTo>
                  <a:pt x="108" y="512"/>
                  <a:pt x="167" y="988"/>
                  <a:pt x="167" y="1477"/>
                </a:cubicBezTo>
                <a:cubicBezTo>
                  <a:pt x="167" y="1893"/>
                  <a:pt x="131" y="2310"/>
                  <a:pt x="36" y="2715"/>
                </a:cubicBezTo>
                <a:lnTo>
                  <a:pt x="20836" y="2679"/>
                </a:lnTo>
                <a:lnTo>
                  <a:pt x="2083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40"/>
          <p:cNvSpPr/>
          <p:nvPr/>
        </p:nvSpPr>
        <p:spPr>
          <a:xfrm>
            <a:off x="3638394" y="2519895"/>
            <a:ext cx="359761" cy="555725"/>
          </a:xfrm>
          <a:custGeom>
            <a:avLst/>
            <a:gdLst/>
            <a:ahLst/>
            <a:cxnLst/>
            <a:rect l="l" t="t" r="r" b="b"/>
            <a:pathLst>
              <a:path w="12812" h="19789" extrusionOk="0">
                <a:moveTo>
                  <a:pt x="10633" y="1"/>
                </a:moveTo>
                <a:lnTo>
                  <a:pt x="1" y="18455"/>
                </a:lnTo>
                <a:lnTo>
                  <a:pt x="2310" y="19789"/>
                </a:lnTo>
                <a:lnTo>
                  <a:pt x="12812" y="1561"/>
                </a:lnTo>
                <a:cubicBezTo>
                  <a:pt x="11978" y="1215"/>
                  <a:pt x="11228" y="679"/>
                  <a:pt x="106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40"/>
          <p:cNvSpPr/>
          <p:nvPr/>
        </p:nvSpPr>
        <p:spPr>
          <a:xfrm>
            <a:off x="3822620" y="3279873"/>
            <a:ext cx="588108" cy="76609"/>
          </a:xfrm>
          <a:custGeom>
            <a:avLst/>
            <a:gdLst/>
            <a:ahLst/>
            <a:cxnLst/>
            <a:rect l="l" t="t" r="r" b="b"/>
            <a:pathLst>
              <a:path w="20944" h="2728" extrusionOk="0">
                <a:moveTo>
                  <a:pt x="20943" y="1"/>
                </a:moveTo>
                <a:lnTo>
                  <a:pt x="0" y="48"/>
                </a:lnTo>
                <a:lnTo>
                  <a:pt x="0" y="2727"/>
                </a:lnTo>
                <a:lnTo>
                  <a:pt x="20919" y="2680"/>
                </a:lnTo>
                <a:cubicBezTo>
                  <a:pt x="20824" y="2275"/>
                  <a:pt x="20776" y="1846"/>
                  <a:pt x="20776" y="1418"/>
                </a:cubicBezTo>
                <a:cubicBezTo>
                  <a:pt x="20776" y="941"/>
                  <a:pt x="20836" y="465"/>
                  <a:pt x="2094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40"/>
          <p:cNvSpPr/>
          <p:nvPr/>
        </p:nvSpPr>
        <p:spPr>
          <a:xfrm>
            <a:off x="4094395" y="1736525"/>
            <a:ext cx="358441" cy="541009"/>
          </a:xfrm>
          <a:custGeom>
            <a:avLst/>
            <a:gdLst/>
            <a:ahLst/>
            <a:cxnLst/>
            <a:rect l="l" t="t" r="r" b="b"/>
            <a:pathLst>
              <a:path w="12765" h="19265" extrusionOk="0">
                <a:moveTo>
                  <a:pt x="10454" y="1"/>
                </a:moveTo>
                <a:lnTo>
                  <a:pt x="1" y="18158"/>
                </a:lnTo>
                <a:cubicBezTo>
                  <a:pt x="882" y="18336"/>
                  <a:pt x="1715" y="18717"/>
                  <a:pt x="2442" y="19265"/>
                </a:cubicBezTo>
                <a:lnTo>
                  <a:pt x="12764" y="1334"/>
                </a:lnTo>
                <a:lnTo>
                  <a:pt x="1045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40"/>
          <p:cNvSpPr/>
          <p:nvPr/>
        </p:nvSpPr>
        <p:spPr>
          <a:xfrm>
            <a:off x="4690145" y="1735851"/>
            <a:ext cx="357430" cy="538679"/>
          </a:xfrm>
          <a:custGeom>
            <a:avLst/>
            <a:gdLst/>
            <a:ahLst/>
            <a:cxnLst/>
            <a:rect l="l" t="t" r="r" b="b"/>
            <a:pathLst>
              <a:path w="12729" h="19182" extrusionOk="0">
                <a:moveTo>
                  <a:pt x="2311" y="1"/>
                </a:moveTo>
                <a:lnTo>
                  <a:pt x="1" y="1334"/>
                </a:lnTo>
                <a:lnTo>
                  <a:pt x="10276" y="19182"/>
                </a:lnTo>
                <a:cubicBezTo>
                  <a:pt x="11002" y="18634"/>
                  <a:pt x="11836" y="18253"/>
                  <a:pt x="12729" y="18086"/>
                </a:cubicBezTo>
                <a:lnTo>
                  <a:pt x="23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0"/>
          <p:cNvSpPr/>
          <p:nvPr/>
        </p:nvSpPr>
        <p:spPr>
          <a:xfrm>
            <a:off x="3863053" y="2227872"/>
            <a:ext cx="377479" cy="362938"/>
          </a:xfrm>
          <a:custGeom>
            <a:avLst/>
            <a:gdLst/>
            <a:ahLst/>
            <a:cxnLst/>
            <a:rect l="l" t="t" r="r" b="b"/>
            <a:pathLst>
              <a:path w="13443" h="12924" extrusionOk="0">
                <a:moveTo>
                  <a:pt x="6978" y="1065"/>
                </a:moveTo>
                <a:lnTo>
                  <a:pt x="6978" y="1077"/>
                </a:lnTo>
                <a:cubicBezTo>
                  <a:pt x="9954" y="1077"/>
                  <a:pt x="12359" y="3482"/>
                  <a:pt x="12371" y="6459"/>
                </a:cubicBezTo>
                <a:cubicBezTo>
                  <a:pt x="12371" y="8650"/>
                  <a:pt x="11062" y="10614"/>
                  <a:pt x="9038" y="11448"/>
                </a:cubicBezTo>
                <a:cubicBezTo>
                  <a:pt x="8369" y="11728"/>
                  <a:pt x="7666" y="11865"/>
                  <a:pt x="6969" y="11865"/>
                </a:cubicBezTo>
                <a:cubicBezTo>
                  <a:pt x="5568" y="11865"/>
                  <a:pt x="4189" y="11314"/>
                  <a:pt x="3156" y="10281"/>
                </a:cubicBezTo>
                <a:cubicBezTo>
                  <a:pt x="1608" y="8733"/>
                  <a:pt x="1156" y="6411"/>
                  <a:pt x="1989" y="4399"/>
                </a:cubicBezTo>
                <a:cubicBezTo>
                  <a:pt x="2822" y="2387"/>
                  <a:pt x="4787" y="1065"/>
                  <a:pt x="6978" y="1065"/>
                </a:cubicBezTo>
                <a:close/>
                <a:moveTo>
                  <a:pt x="6969" y="0"/>
                </a:moveTo>
                <a:cubicBezTo>
                  <a:pt x="5291" y="0"/>
                  <a:pt x="3639" y="654"/>
                  <a:pt x="2406" y="1887"/>
                </a:cubicBezTo>
                <a:cubicBezTo>
                  <a:pt x="548" y="3744"/>
                  <a:pt x="1" y="6518"/>
                  <a:pt x="1001" y="8935"/>
                </a:cubicBezTo>
                <a:cubicBezTo>
                  <a:pt x="2001" y="11352"/>
                  <a:pt x="4358" y="12924"/>
                  <a:pt x="6978" y="12924"/>
                </a:cubicBezTo>
                <a:cubicBezTo>
                  <a:pt x="10538" y="12924"/>
                  <a:pt x="13431" y="10031"/>
                  <a:pt x="13443" y="6459"/>
                </a:cubicBezTo>
                <a:cubicBezTo>
                  <a:pt x="13443" y="3851"/>
                  <a:pt x="11859" y="1494"/>
                  <a:pt x="9442" y="494"/>
                </a:cubicBezTo>
                <a:cubicBezTo>
                  <a:pt x="8644" y="162"/>
                  <a:pt x="7803" y="0"/>
                  <a:pt x="69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40"/>
          <p:cNvSpPr/>
          <p:nvPr/>
        </p:nvSpPr>
        <p:spPr>
          <a:xfrm>
            <a:off x="4910452" y="2240734"/>
            <a:ext cx="333029" cy="333030"/>
          </a:xfrm>
          <a:custGeom>
            <a:avLst/>
            <a:gdLst/>
            <a:ahLst/>
            <a:cxnLst/>
            <a:rect l="l" t="t" r="r" b="b"/>
            <a:pathLst>
              <a:path w="11860" h="11859" extrusionOk="0">
                <a:moveTo>
                  <a:pt x="5930" y="0"/>
                </a:moveTo>
                <a:cubicBezTo>
                  <a:pt x="2656" y="0"/>
                  <a:pt x="1" y="2655"/>
                  <a:pt x="1" y="5929"/>
                </a:cubicBezTo>
                <a:cubicBezTo>
                  <a:pt x="1" y="9204"/>
                  <a:pt x="2656" y="11859"/>
                  <a:pt x="5930" y="11859"/>
                </a:cubicBezTo>
                <a:cubicBezTo>
                  <a:pt x="9204" y="11859"/>
                  <a:pt x="11860" y="9204"/>
                  <a:pt x="11860" y="5929"/>
                </a:cubicBezTo>
                <a:cubicBezTo>
                  <a:pt x="11860" y="2655"/>
                  <a:pt x="9204" y="0"/>
                  <a:pt x="59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0"/>
          <p:cNvSpPr/>
          <p:nvPr/>
        </p:nvSpPr>
        <p:spPr>
          <a:xfrm>
            <a:off x="4374566" y="3137975"/>
            <a:ext cx="377479" cy="363275"/>
          </a:xfrm>
          <a:custGeom>
            <a:avLst/>
            <a:gdLst/>
            <a:ahLst/>
            <a:cxnLst/>
            <a:rect l="l" t="t" r="r" b="b"/>
            <a:pathLst>
              <a:path w="13443" h="12936" extrusionOk="0">
                <a:moveTo>
                  <a:pt x="6977" y="1065"/>
                </a:moveTo>
                <a:cubicBezTo>
                  <a:pt x="9954" y="1077"/>
                  <a:pt x="12359" y="3482"/>
                  <a:pt x="12371" y="6471"/>
                </a:cubicBezTo>
                <a:cubicBezTo>
                  <a:pt x="12371" y="8649"/>
                  <a:pt x="11049" y="10614"/>
                  <a:pt x="9037" y="11447"/>
                </a:cubicBezTo>
                <a:cubicBezTo>
                  <a:pt x="8369" y="11728"/>
                  <a:pt x="7664" y="11864"/>
                  <a:pt x="6966" y="11864"/>
                </a:cubicBezTo>
                <a:cubicBezTo>
                  <a:pt x="5562" y="11864"/>
                  <a:pt x="4181" y="11314"/>
                  <a:pt x="3155" y="10281"/>
                </a:cubicBezTo>
                <a:cubicBezTo>
                  <a:pt x="1608" y="8745"/>
                  <a:pt x="1143" y="6411"/>
                  <a:pt x="1989" y="4399"/>
                </a:cubicBezTo>
                <a:cubicBezTo>
                  <a:pt x="2822" y="2387"/>
                  <a:pt x="4787" y="1065"/>
                  <a:pt x="6977" y="1065"/>
                </a:cubicBezTo>
                <a:close/>
                <a:moveTo>
                  <a:pt x="6967" y="1"/>
                </a:moveTo>
                <a:cubicBezTo>
                  <a:pt x="5288" y="1"/>
                  <a:pt x="3639" y="657"/>
                  <a:pt x="2405" y="1899"/>
                </a:cubicBezTo>
                <a:cubicBezTo>
                  <a:pt x="548" y="3744"/>
                  <a:pt x="0" y="6530"/>
                  <a:pt x="1000" y="8935"/>
                </a:cubicBezTo>
                <a:cubicBezTo>
                  <a:pt x="2000" y="11352"/>
                  <a:pt x="4358" y="12936"/>
                  <a:pt x="6977" y="12936"/>
                </a:cubicBezTo>
                <a:cubicBezTo>
                  <a:pt x="10537" y="12924"/>
                  <a:pt x="13430" y="10030"/>
                  <a:pt x="13442" y="6471"/>
                </a:cubicBezTo>
                <a:cubicBezTo>
                  <a:pt x="13430" y="3851"/>
                  <a:pt x="11859" y="1494"/>
                  <a:pt x="9442" y="494"/>
                </a:cubicBezTo>
                <a:cubicBezTo>
                  <a:pt x="8641" y="162"/>
                  <a:pt x="7800" y="1"/>
                  <a:pt x="69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40"/>
          <p:cNvSpPr/>
          <p:nvPr/>
        </p:nvSpPr>
        <p:spPr>
          <a:xfrm>
            <a:off x="4881053" y="2225541"/>
            <a:ext cx="377479" cy="363275"/>
          </a:xfrm>
          <a:custGeom>
            <a:avLst/>
            <a:gdLst/>
            <a:ahLst/>
            <a:cxnLst/>
            <a:rect l="l" t="t" r="r" b="b"/>
            <a:pathLst>
              <a:path w="13443" h="12936" extrusionOk="0">
                <a:moveTo>
                  <a:pt x="6977" y="1065"/>
                </a:moveTo>
                <a:cubicBezTo>
                  <a:pt x="9954" y="1077"/>
                  <a:pt x="12371" y="3482"/>
                  <a:pt x="12383" y="6470"/>
                </a:cubicBezTo>
                <a:cubicBezTo>
                  <a:pt x="12383" y="8649"/>
                  <a:pt x="11061" y="10614"/>
                  <a:pt x="9049" y="11447"/>
                </a:cubicBezTo>
                <a:cubicBezTo>
                  <a:pt x="8376" y="11728"/>
                  <a:pt x="7671" y="11864"/>
                  <a:pt x="6973" y="11864"/>
                </a:cubicBezTo>
                <a:cubicBezTo>
                  <a:pt x="5569" y="11864"/>
                  <a:pt x="4193" y="11314"/>
                  <a:pt x="3167" y="10280"/>
                </a:cubicBezTo>
                <a:cubicBezTo>
                  <a:pt x="1619" y="8745"/>
                  <a:pt x="1155" y="6423"/>
                  <a:pt x="1989" y="4399"/>
                </a:cubicBezTo>
                <a:cubicBezTo>
                  <a:pt x="2822" y="2387"/>
                  <a:pt x="4798" y="1065"/>
                  <a:pt x="6977" y="1065"/>
                </a:cubicBezTo>
                <a:close/>
                <a:moveTo>
                  <a:pt x="6976" y="0"/>
                </a:moveTo>
                <a:cubicBezTo>
                  <a:pt x="5293" y="0"/>
                  <a:pt x="3639" y="657"/>
                  <a:pt x="2405" y="1898"/>
                </a:cubicBezTo>
                <a:cubicBezTo>
                  <a:pt x="560" y="3744"/>
                  <a:pt x="0" y="6530"/>
                  <a:pt x="1000" y="8935"/>
                </a:cubicBezTo>
                <a:cubicBezTo>
                  <a:pt x="2012" y="11352"/>
                  <a:pt x="4370" y="12936"/>
                  <a:pt x="6977" y="12936"/>
                </a:cubicBezTo>
                <a:cubicBezTo>
                  <a:pt x="10549" y="12924"/>
                  <a:pt x="13442" y="10030"/>
                  <a:pt x="13442" y="6470"/>
                </a:cubicBezTo>
                <a:cubicBezTo>
                  <a:pt x="13442" y="3851"/>
                  <a:pt x="11871" y="1494"/>
                  <a:pt x="9454" y="493"/>
                </a:cubicBezTo>
                <a:cubicBezTo>
                  <a:pt x="8652" y="162"/>
                  <a:pt x="7811" y="0"/>
                  <a:pt x="69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40"/>
          <p:cNvSpPr/>
          <p:nvPr/>
        </p:nvSpPr>
        <p:spPr>
          <a:xfrm>
            <a:off x="3502249" y="3400019"/>
            <a:ext cx="17" cy="1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284" name="Google Shape;284;p40"/>
          <p:cNvGrpSpPr/>
          <p:nvPr/>
        </p:nvGrpSpPr>
        <p:grpSpPr>
          <a:xfrm>
            <a:off x="4415035" y="1328420"/>
            <a:ext cx="4371965" cy="2066230"/>
            <a:chOff x="4415035" y="1328420"/>
            <a:chExt cx="4371965" cy="2066230"/>
          </a:xfrm>
        </p:grpSpPr>
        <p:grpSp>
          <p:nvGrpSpPr>
            <p:cNvPr id="285" name="Google Shape;285;p40"/>
            <p:cNvGrpSpPr/>
            <p:nvPr/>
          </p:nvGrpSpPr>
          <p:grpSpPr>
            <a:xfrm>
              <a:off x="5243472" y="1489769"/>
              <a:ext cx="3543528" cy="1904881"/>
              <a:chOff x="5243472" y="1489769"/>
              <a:chExt cx="3543528" cy="1904881"/>
            </a:xfrm>
          </p:grpSpPr>
          <p:sp>
            <p:nvSpPr>
              <p:cNvPr id="286" name="Google Shape;286;p40"/>
              <p:cNvSpPr txBox="1"/>
              <p:nvPr/>
            </p:nvSpPr>
            <p:spPr>
              <a:xfrm>
                <a:off x="5243472" y="1489769"/>
                <a:ext cx="2387400" cy="29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chemeClr val="accent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Easy to Build</a:t>
                </a:r>
                <a:endParaRPr sz="20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87" name="Google Shape;287;p40"/>
              <p:cNvSpPr txBox="1"/>
              <p:nvPr/>
            </p:nvSpPr>
            <p:spPr>
              <a:xfrm>
                <a:off x="6256500" y="1748850"/>
                <a:ext cx="2530500" cy="164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Font typeface="Fira Sans"/>
                  <a:buChar char="●"/>
                </a:pPr>
                <a:r>
                  <a:rPr lang="en" sz="1800">
                    <a:latin typeface="Fira Sans"/>
                    <a:ea typeface="Fira Sans"/>
                    <a:cs typeface="Fira Sans"/>
                    <a:sym typeface="Fira Sans"/>
                  </a:rPr>
                  <a:t>Less materials</a:t>
                </a:r>
                <a:endParaRPr sz="1800">
                  <a:latin typeface="Fira Sans"/>
                  <a:ea typeface="Fira Sans"/>
                  <a:cs typeface="Fira Sans"/>
                  <a:sym typeface="Fira Sans"/>
                </a:endParaRPr>
              </a:p>
              <a:p>
                <a:pPr marL="457200" lvl="0" indent="-342900" algn="l" rtl="0">
                  <a:spcBef>
                    <a:spcPts val="0"/>
                  </a:spcBef>
                  <a:spcAft>
                    <a:spcPts val="0"/>
                  </a:spcAft>
                  <a:buSzPts val="1800"/>
                  <a:buFont typeface="Fira Sans"/>
                  <a:buChar char="●"/>
                </a:pPr>
                <a:r>
                  <a:rPr lang="en" sz="1800">
                    <a:latin typeface="Fira Sans"/>
                    <a:ea typeface="Fira Sans"/>
                    <a:cs typeface="Fira Sans"/>
                    <a:sym typeface="Fira Sans"/>
                  </a:rPr>
                  <a:t>Advantage in transporting, building process, and cost</a:t>
                </a:r>
                <a:endParaRPr sz="1800">
                  <a:latin typeface="Fira Sans"/>
                  <a:ea typeface="Fira Sans"/>
                  <a:cs typeface="Fira Sans"/>
                  <a:sym typeface="Fira Sans"/>
                </a:endParaRPr>
              </a:p>
            </p:txBody>
          </p:sp>
        </p:grpSp>
        <p:grpSp>
          <p:nvGrpSpPr>
            <p:cNvPr id="288" name="Google Shape;288;p40"/>
            <p:cNvGrpSpPr/>
            <p:nvPr/>
          </p:nvGrpSpPr>
          <p:grpSpPr>
            <a:xfrm>
              <a:off x="4415035" y="1328420"/>
              <a:ext cx="1646248" cy="1225608"/>
              <a:chOff x="4415035" y="1328420"/>
              <a:chExt cx="1646248" cy="1225608"/>
            </a:xfrm>
          </p:grpSpPr>
          <p:sp>
            <p:nvSpPr>
              <p:cNvPr id="289" name="Google Shape;289;p40"/>
              <p:cNvSpPr txBox="1"/>
              <p:nvPr/>
            </p:nvSpPr>
            <p:spPr>
              <a:xfrm>
                <a:off x="4835222" y="2257929"/>
                <a:ext cx="483600" cy="29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800">
                    <a:solidFill>
                      <a:schemeClr val="accent2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2</a:t>
                </a:r>
                <a:endParaRPr sz="18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cxnSp>
            <p:nvCxnSpPr>
              <p:cNvPr id="290" name="Google Shape;290;p40"/>
              <p:cNvCxnSpPr/>
              <p:nvPr/>
            </p:nvCxnSpPr>
            <p:spPr>
              <a:xfrm>
                <a:off x="5243483" y="2393984"/>
                <a:ext cx="817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91" name="Google Shape;291;p40"/>
              <p:cNvGrpSpPr/>
              <p:nvPr/>
            </p:nvGrpSpPr>
            <p:grpSpPr>
              <a:xfrm>
                <a:off x="4415035" y="1328420"/>
                <a:ext cx="295931" cy="328118"/>
                <a:chOff x="3300325" y="249875"/>
                <a:chExt cx="433725" cy="480900"/>
              </a:xfrm>
            </p:grpSpPr>
            <p:sp>
              <p:nvSpPr>
                <p:cNvPr id="292" name="Google Shape;292;p40"/>
                <p:cNvSpPr/>
                <p:nvPr/>
              </p:nvSpPr>
              <p:spPr>
                <a:xfrm>
                  <a:off x="3610875" y="334550"/>
                  <a:ext cx="56475" cy="2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9" h="1130" extrusionOk="0">
                      <a:moveTo>
                        <a:pt x="566" y="0"/>
                      </a:moveTo>
                      <a:cubicBezTo>
                        <a:pt x="253" y="0"/>
                        <a:pt x="0" y="253"/>
                        <a:pt x="0" y="567"/>
                      </a:cubicBezTo>
                      <a:cubicBezTo>
                        <a:pt x="0" y="877"/>
                        <a:pt x="253" y="1130"/>
                        <a:pt x="566" y="1130"/>
                      </a:cubicBezTo>
                      <a:lnTo>
                        <a:pt x="1696" y="1130"/>
                      </a:lnTo>
                      <a:cubicBezTo>
                        <a:pt x="2006" y="1130"/>
                        <a:pt x="2259" y="877"/>
                        <a:pt x="2259" y="567"/>
                      </a:cubicBezTo>
                      <a:cubicBezTo>
                        <a:pt x="2259" y="253"/>
                        <a:pt x="2006" y="0"/>
                        <a:pt x="16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93" name="Google Shape;293;p40"/>
                <p:cNvSpPr/>
                <p:nvPr/>
              </p:nvSpPr>
              <p:spPr>
                <a:xfrm>
                  <a:off x="3467675" y="249875"/>
                  <a:ext cx="46400" cy="5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" h="2259" extrusionOk="0">
                      <a:moveTo>
                        <a:pt x="647" y="1"/>
                      </a:moveTo>
                      <a:cubicBezTo>
                        <a:pt x="562" y="1"/>
                        <a:pt x="476" y="20"/>
                        <a:pt x="395" y="60"/>
                      </a:cubicBezTo>
                      <a:cubicBezTo>
                        <a:pt x="115" y="198"/>
                        <a:pt x="1" y="539"/>
                        <a:pt x="142" y="819"/>
                      </a:cubicBezTo>
                      <a:lnTo>
                        <a:pt x="705" y="1948"/>
                      </a:lnTo>
                      <a:cubicBezTo>
                        <a:pt x="806" y="2144"/>
                        <a:pt x="1004" y="2259"/>
                        <a:pt x="1211" y="2259"/>
                      </a:cubicBezTo>
                      <a:cubicBezTo>
                        <a:pt x="1296" y="2259"/>
                        <a:pt x="1383" y="2239"/>
                        <a:pt x="1464" y="2198"/>
                      </a:cubicBezTo>
                      <a:cubicBezTo>
                        <a:pt x="1744" y="2059"/>
                        <a:pt x="1856" y="1722"/>
                        <a:pt x="1717" y="1442"/>
                      </a:cubicBezTo>
                      <a:lnTo>
                        <a:pt x="1151" y="313"/>
                      </a:lnTo>
                      <a:cubicBezTo>
                        <a:pt x="1053" y="114"/>
                        <a:pt x="853" y="1"/>
                        <a:pt x="647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94" name="Google Shape;294;p40"/>
                <p:cNvSpPr/>
                <p:nvPr/>
              </p:nvSpPr>
              <p:spPr>
                <a:xfrm>
                  <a:off x="3566525" y="249875"/>
                  <a:ext cx="46400" cy="56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" h="2259" extrusionOk="0">
                      <a:moveTo>
                        <a:pt x="1210" y="1"/>
                      </a:moveTo>
                      <a:cubicBezTo>
                        <a:pt x="1003" y="1"/>
                        <a:pt x="803" y="114"/>
                        <a:pt x="705" y="313"/>
                      </a:cubicBezTo>
                      <a:lnTo>
                        <a:pt x="139" y="1442"/>
                      </a:lnTo>
                      <a:cubicBezTo>
                        <a:pt x="1" y="1719"/>
                        <a:pt x="115" y="2059"/>
                        <a:pt x="392" y="2198"/>
                      </a:cubicBezTo>
                      <a:cubicBezTo>
                        <a:pt x="474" y="2239"/>
                        <a:pt x="561" y="2259"/>
                        <a:pt x="646" y="2259"/>
                      </a:cubicBezTo>
                      <a:cubicBezTo>
                        <a:pt x="852" y="2259"/>
                        <a:pt x="1051" y="2144"/>
                        <a:pt x="1151" y="1948"/>
                      </a:cubicBezTo>
                      <a:lnTo>
                        <a:pt x="1714" y="819"/>
                      </a:lnTo>
                      <a:cubicBezTo>
                        <a:pt x="1856" y="539"/>
                        <a:pt x="1741" y="198"/>
                        <a:pt x="1461" y="60"/>
                      </a:cubicBezTo>
                      <a:cubicBezTo>
                        <a:pt x="1381" y="20"/>
                        <a:pt x="1295" y="1"/>
                        <a:pt x="12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95" name="Google Shape;295;p40"/>
                <p:cNvSpPr/>
                <p:nvPr/>
              </p:nvSpPr>
              <p:spPr>
                <a:xfrm>
                  <a:off x="3413250" y="334550"/>
                  <a:ext cx="56500" cy="2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" h="1130" extrusionOk="0">
                      <a:moveTo>
                        <a:pt x="567" y="0"/>
                      </a:moveTo>
                      <a:cubicBezTo>
                        <a:pt x="254" y="0"/>
                        <a:pt x="1" y="253"/>
                        <a:pt x="1" y="567"/>
                      </a:cubicBezTo>
                      <a:cubicBezTo>
                        <a:pt x="1" y="877"/>
                        <a:pt x="254" y="1130"/>
                        <a:pt x="567" y="1130"/>
                      </a:cubicBezTo>
                      <a:lnTo>
                        <a:pt x="1696" y="1130"/>
                      </a:lnTo>
                      <a:cubicBezTo>
                        <a:pt x="2006" y="1130"/>
                        <a:pt x="2259" y="877"/>
                        <a:pt x="2259" y="567"/>
                      </a:cubicBezTo>
                      <a:cubicBezTo>
                        <a:pt x="2259" y="253"/>
                        <a:pt x="2006" y="0"/>
                        <a:pt x="1696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96" name="Google Shape;296;p40"/>
                <p:cNvSpPr/>
                <p:nvPr/>
              </p:nvSpPr>
              <p:spPr>
                <a:xfrm>
                  <a:off x="3300325" y="476675"/>
                  <a:ext cx="84725" cy="25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9" h="10164" extrusionOk="0">
                      <a:moveTo>
                        <a:pt x="567" y="1"/>
                      </a:moveTo>
                      <a:cubicBezTo>
                        <a:pt x="254" y="1"/>
                        <a:pt x="1" y="251"/>
                        <a:pt x="1" y="564"/>
                      </a:cubicBezTo>
                      <a:lnTo>
                        <a:pt x="1" y="9598"/>
                      </a:lnTo>
                      <a:cubicBezTo>
                        <a:pt x="1" y="9911"/>
                        <a:pt x="254" y="10164"/>
                        <a:pt x="567" y="10164"/>
                      </a:cubicBezTo>
                      <a:lnTo>
                        <a:pt x="2825" y="10164"/>
                      </a:lnTo>
                      <a:cubicBezTo>
                        <a:pt x="3136" y="10164"/>
                        <a:pt x="3389" y="9911"/>
                        <a:pt x="3389" y="9598"/>
                      </a:cubicBezTo>
                      <a:lnTo>
                        <a:pt x="3389" y="564"/>
                      </a:lnTo>
                      <a:cubicBezTo>
                        <a:pt x="3389" y="251"/>
                        <a:pt x="3136" y="1"/>
                        <a:pt x="282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97" name="Google Shape;297;p40"/>
                <p:cNvSpPr/>
                <p:nvPr/>
              </p:nvSpPr>
              <p:spPr>
                <a:xfrm>
                  <a:off x="3413250" y="335525"/>
                  <a:ext cx="320800" cy="3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32" h="15810" extrusionOk="0">
                      <a:moveTo>
                        <a:pt x="3954" y="1"/>
                      </a:moveTo>
                      <a:cubicBezTo>
                        <a:pt x="3641" y="1"/>
                        <a:pt x="3388" y="254"/>
                        <a:pt x="3388" y="564"/>
                      </a:cubicBezTo>
                      <a:cubicBezTo>
                        <a:pt x="3388" y="1871"/>
                        <a:pt x="2879" y="4225"/>
                        <a:pt x="1922" y="5186"/>
                      </a:cubicBezTo>
                      <a:cubicBezTo>
                        <a:pt x="1274" y="5830"/>
                        <a:pt x="723" y="6065"/>
                        <a:pt x="1" y="6427"/>
                      </a:cubicBezTo>
                      <a:lnTo>
                        <a:pt x="1" y="14897"/>
                      </a:lnTo>
                      <a:cubicBezTo>
                        <a:pt x="1109" y="15268"/>
                        <a:pt x="2515" y="15810"/>
                        <a:pt x="4659" y="15810"/>
                      </a:cubicBezTo>
                      <a:lnTo>
                        <a:pt x="8351" y="15810"/>
                      </a:lnTo>
                      <a:cubicBezTo>
                        <a:pt x="9567" y="15810"/>
                        <a:pt x="10516" y="14680"/>
                        <a:pt x="10046" y="13491"/>
                      </a:cubicBezTo>
                      <a:cubicBezTo>
                        <a:pt x="11019" y="13226"/>
                        <a:pt x="11546" y="12172"/>
                        <a:pt x="11175" y="11233"/>
                      </a:cubicBezTo>
                      <a:cubicBezTo>
                        <a:pt x="12386" y="10901"/>
                        <a:pt x="12832" y="9408"/>
                        <a:pt x="11992" y="8468"/>
                      </a:cubicBezTo>
                      <a:cubicBezTo>
                        <a:pt x="12314" y="8107"/>
                        <a:pt x="12467" y="7625"/>
                        <a:pt x="12410" y="7143"/>
                      </a:cubicBezTo>
                      <a:cubicBezTo>
                        <a:pt x="12311" y="6267"/>
                        <a:pt x="11495" y="5647"/>
                        <a:pt x="10612" y="5647"/>
                      </a:cubicBezTo>
                      <a:lnTo>
                        <a:pt x="6213" y="5647"/>
                      </a:lnTo>
                      <a:cubicBezTo>
                        <a:pt x="6586" y="4975"/>
                        <a:pt x="6785" y="3081"/>
                        <a:pt x="6776" y="2307"/>
                      </a:cubicBezTo>
                      <a:cubicBezTo>
                        <a:pt x="6761" y="1027"/>
                        <a:pt x="5701" y="1"/>
                        <a:pt x="441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</p:grpSp>
      </p:grpSp>
      <p:grpSp>
        <p:nvGrpSpPr>
          <p:cNvPr id="298" name="Google Shape;298;p40"/>
          <p:cNvGrpSpPr/>
          <p:nvPr/>
        </p:nvGrpSpPr>
        <p:grpSpPr>
          <a:xfrm>
            <a:off x="3074768" y="2257929"/>
            <a:ext cx="1226071" cy="1222524"/>
            <a:chOff x="3074768" y="2257929"/>
            <a:chExt cx="1226071" cy="1222524"/>
          </a:xfrm>
        </p:grpSpPr>
        <p:sp>
          <p:nvSpPr>
            <p:cNvPr id="299" name="Google Shape;299;p40"/>
            <p:cNvSpPr txBox="1"/>
            <p:nvPr/>
          </p:nvSpPr>
          <p:spPr>
            <a:xfrm>
              <a:off x="3817238" y="2257929"/>
              <a:ext cx="483600" cy="29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1</a:t>
              </a:r>
              <a:endParaRPr sz="18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cxnSp>
          <p:nvCxnSpPr>
            <p:cNvPr id="300" name="Google Shape;300;p40"/>
            <p:cNvCxnSpPr/>
            <p:nvPr/>
          </p:nvCxnSpPr>
          <p:spPr>
            <a:xfrm>
              <a:off x="3074768" y="2393984"/>
              <a:ext cx="817800" cy="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grpSp>
          <p:nvGrpSpPr>
            <p:cNvPr id="301" name="Google Shape;301;p40"/>
            <p:cNvGrpSpPr/>
            <p:nvPr/>
          </p:nvGrpSpPr>
          <p:grpSpPr>
            <a:xfrm>
              <a:off x="3339095" y="3151687"/>
              <a:ext cx="330029" cy="328766"/>
              <a:chOff x="898875" y="4399275"/>
              <a:chExt cx="483700" cy="481850"/>
            </a:xfrm>
          </p:grpSpPr>
          <p:sp>
            <p:nvSpPr>
              <p:cNvPr id="302" name="Google Shape;302;p40"/>
              <p:cNvSpPr/>
              <p:nvPr/>
            </p:nvSpPr>
            <p:spPr>
              <a:xfrm>
                <a:off x="1161975" y="4531175"/>
                <a:ext cx="91400" cy="84350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3374" extrusionOk="0">
                    <a:moveTo>
                      <a:pt x="1821" y="1"/>
                    </a:moveTo>
                    <a:cubicBezTo>
                      <a:pt x="1137" y="1"/>
                      <a:pt x="523" y="415"/>
                      <a:pt x="262" y="1046"/>
                    </a:cubicBezTo>
                    <a:cubicBezTo>
                      <a:pt x="0" y="1678"/>
                      <a:pt x="145" y="2410"/>
                      <a:pt x="633" y="2894"/>
                    </a:cubicBezTo>
                    <a:cubicBezTo>
                      <a:pt x="952" y="3214"/>
                      <a:pt x="1391" y="3373"/>
                      <a:pt x="1830" y="3373"/>
                    </a:cubicBezTo>
                    <a:cubicBezTo>
                      <a:pt x="2269" y="3373"/>
                      <a:pt x="2707" y="3214"/>
                      <a:pt x="3027" y="2894"/>
                    </a:cubicBezTo>
                    <a:cubicBezTo>
                      <a:pt x="3511" y="2410"/>
                      <a:pt x="3656" y="1681"/>
                      <a:pt x="3394" y="1046"/>
                    </a:cubicBezTo>
                    <a:cubicBezTo>
                      <a:pt x="3132" y="413"/>
                      <a:pt x="2515" y="1"/>
                      <a:pt x="1828" y="1"/>
                    </a:cubicBezTo>
                    <a:cubicBezTo>
                      <a:pt x="1826" y="1"/>
                      <a:pt x="1823" y="1"/>
                      <a:pt x="182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3" name="Google Shape;303;p40"/>
              <p:cNvSpPr/>
              <p:nvPr/>
            </p:nvSpPr>
            <p:spPr>
              <a:xfrm>
                <a:off x="1269550" y="4399275"/>
                <a:ext cx="11302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485" extrusionOk="0">
                    <a:moveTo>
                      <a:pt x="3066" y="1"/>
                    </a:moveTo>
                    <a:cubicBezTo>
                      <a:pt x="1947" y="1"/>
                      <a:pt x="938" y="82"/>
                      <a:pt x="0" y="239"/>
                    </a:cubicBezTo>
                    <a:lnTo>
                      <a:pt x="9" y="895"/>
                    </a:lnTo>
                    <a:cubicBezTo>
                      <a:pt x="34" y="2862"/>
                      <a:pt x="1623" y="4452"/>
                      <a:pt x="3590" y="4476"/>
                    </a:cubicBezTo>
                    <a:lnTo>
                      <a:pt x="4243" y="4485"/>
                    </a:lnTo>
                    <a:cubicBezTo>
                      <a:pt x="4439" y="3313"/>
                      <a:pt x="4520" y="2028"/>
                      <a:pt x="4469" y="561"/>
                    </a:cubicBezTo>
                    <a:cubicBezTo>
                      <a:pt x="4457" y="266"/>
                      <a:pt x="4219" y="28"/>
                      <a:pt x="3924" y="16"/>
                    </a:cubicBezTo>
                    <a:cubicBezTo>
                      <a:pt x="3631" y="6"/>
                      <a:pt x="3345" y="1"/>
                      <a:pt x="30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4" name="Google Shape;304;p40"/>
              <p:cNvSpPr/>
              <p:nvPr/>
            </p:nvSpPr>
            <p:spPr>
              <a:xfrm>
                <a:off x="1031050" y="4411100"/>
                <a:ext cx="338650" cy="338725"/>
              </a:xfrm>
              <a:custGeom>
                <a:avLst/>
                <a:gdLst/>
                <a:ahLst/>
                <a:cxnLst/>
                <a:rect l="l" t="t" r="r" b="b"/>
                <a:pathLst>
                  <a:path w="13546" h="13549" extrusionOk="0">
                    <a:moveTo>
                      <a:pt x="7066" y="3673"/>
                    </a:moveTo>
                    <a:cubicBezTo>
                      <a:pt x="7800" y="3673"/>
                      <a:pt x="8522" y="3960"/>
                      <a:pt x="9062" y="4500"/>
                    </a:cubicBezTo>
                    <a:cubicBezTo>
                      <a:pt x="10170" y="5602"/>
                      <a:pt x="10170" y="7393"/>
                      <a:pt x="9062" y="8492"/>
                    </a:cubicBezTo>
                    <a:cubicBezTo>
                      <a:pt x="8522" y="9032"/>
                      <a:pt x="7800" y="9319"/>
                      <a:pt x="7066" y="9319"/>
                    </a:cubicBezTo>
                    <a:cubicBezTo>
                      <a:pt x="6702" y="9319"/>
                      <a:pt x="6334" y="9248"/>
                      <a:pt x="5984" y="9104"/>
                    </a:cubicBezTo>
                    <a:cubicBezTo>
                      <a:pt x="4930" y="8667"/>
                      <a:pt x="4244" y="7637"/>
                      <a:pt x="4244" y="6496"/>
                    </a:cubicBezTo>
                    <a:cubicBezTo>
                      <a:pt x="4244" y="5355"/>
                      <a:pt x="4930" y="4325"/>
                      <a:pt x="5984" y="3888"/>
                    </a:cubicBezTo>
                    <a:cubicBezTo>
                      <a:pt x="6334" y="3744"/>
                      <a:pt x="6702" y="3673"/>
                      <a:pt x="7066" y="3673"/>
                    </a:cubicBezTo>
                    <a:close/>
                    <a:moveTo>
                      <a:pt x="3868" y="9124"/>
                    </a:moveTo>
                    <a:cubicBezTo>
                      <a:pt x="4006" y="9124"/>
                      <a:pt x="4147" y="9176"/>
                      <a:pt x="4262" y="9290"/>
                    </a:cubicBezTo>
                    <a:cubicBezTo>
                      <a:pt x="4481" y="9510"/>
                      <a:pt x="4481" y="9869"/>
                      <a:pt x="4262" y="10088"/>
                    </a:cubicBezTo>
                    <a:cubicBezTo>
                      <a:pt x="4147" y="10204"/>
                      <a:pt x="4005" y="10255"/>
                      <a:pt x="3866" y="10255"/>
                    </a:cubicBezTo>
                    <a:cubicBezTo>
                      <a:pt x="3576" y="10255"/>
                      <a:pt x="3298" y="10031"/>
                      <a:pt x="3298" y="9691"/>
                    </a:cubicBezTo>
                    <a:cubicBezTo>
                      <a:pt x="3298" y="9350"/>
                      <a:pt x="3577" y="9124"/>
                      <a:pt x="3868" y="9124"/>
                    </a:cubicBezTo>
                    <a:close/>
                    <a:moveTo>
                      <a:pt x="8414" y="1"/>
                    </a:moveTo>
                    <a:cubicBezTo>
                      <a:pt x="6466" y="507"/>
                      <a:pt x="4888" y="1425"/>
                      <a:pt x="3518" y="2846"/>
                    </a:cubicBezTo>
                    <a:cubicBezTo>
                      <a:pt x="2169" y="4244"/>
                      <a:pt x="1000" y="6282"/>
                      <a:pt x="1" y="8212"/>
                    </a:cubicBezTo>
                    <a:lnTo>
                      <a:pt x="5337" y="13548"/>
                    </a:lnTo>
                    <a:cubicBezTo>
                      <a:pt x="7267" y="12549"/>
                      <a:pt x="9309" y="11380"/>
                      <a:pt x="10706" y="10031"/>
                    </a:cubicBezTo>
                    <a:cubicBezTo>
                      <a:pt x="12124" y="8664"/>
                      <a:pt x="13039" y="7086"/>
                      <a:pt x="13545" y="5138"/>
                    </a:cubicBezTo>
                    <a:lnTo>
                      <a:pt x="13112" y="5129"/>
                    </a:lnTo>
                    <a:cubicBezTo>
                      <a:pt x="10534" y="5099"/>
                      <a:pt x="8453" y="3015"/>
                      <a:pt x="8420" y="440"/>
                    </a:cubicBezTo>
                    <a:lnTo>
                      <a:pt x="841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5" name="Google Shape;305;p40"/>
              <p:cNvSpPr/>
              <p:nvPr/>
            </p:nvSpPr>
            <p:spPr>
              <a:xfrm>
                <a:off x="1130500" y="4740450"/>
                <a:ext cx="108950" cy="111250"/>
              </a:xfrm>
              <a:custGeom>
                <a:avLst/>
                <a:gdLst/>
                <a:ahLst/>
                <a:cxnLst/>
                <a:rect l="l" t="t" r="r" b="b"/>
                <a:pathLst>
                  <a:path w="4358" h="4450" extrusionOk="0">
                    <a:moveTo>
                      <a:pt x="4358" y="1"/>
                    </a:moveTo>
                    <a:lnTo>
                      <a:pt x="4358" y="1"/>
                    </a:lnTo>
                    <a:cubicBezTo>
                      <a:pt x="2906" y="877"/>
                      <a:pt x="1437" y="1609"/>
                      <a:pt x="1" y="2332"/>
                    </a:cubicBezTo>
                    <a:cubicBezTo>
                      <a:pt x="58" y="3090"/>
                      <a:pt x="112" y="3789"/>
                      <a:pt x="118" y="3882"/>
                    </a:cubicBezTo>
                    <a:cubicBezTo>
                      <a:pt x="118" y="4211"/>
                      <a:pt x="387" y="4450"/>
                      <a:pt x="683" y="4450"/>
                    </a:cubicBezTo>
                    <a:cubicBezTo>
                      <a:pt x="767" y="4450"/>
                      <a:pt x="854" y="4430"/>
                      <a:pt x="937" y="4388"/>
                    </a:cubicBezTo>
                    <a:cubicBezTo>
                      <a:pt x="1039" y="4295"/>
                      <a:pt x="3858" y="3208"/>
                      <a:pt x="43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6" name="Google Shape;306;p40"/>
              <p:cNvSpPr/>
              <p:nvPr/>
            </p:nvSpPr>
            <p:spPr>
              <a:xfrm>
                <a:off x="898875" y="4711550"/>
                <a:ext cx="170825" cy="169575"/>
              </a:xfrm>
              <a:custGeom>
                <a:avLst/>
                <a:gdLst/>
                <a:ahLst/>
                <a:cxnLst/>
                <a:rect l="l" t="t" r="r" b="b"/>
                <a:pathLst>
                  <a:path w="6833" h="6783" extrusionOk="0">
                    <a:moveTo>
                      <a:pt x="2846" y="1"/>
                    </a:moveTo>
                    <a:cubicBezTo>
                      <a:pt x="1747" y="1052"/>
                      <a:pt x="503" y="4602"/>
                      <a:pt x="63" y="6050"/>
                    </a:cubicBezTo>
                    <a:cubicBezTo>
                      <a:pt x="0" y="6252"/>
                      <a:pt x="54" y="6469"/>
                      <a:pt x="202" y="6616"/>
                    </a:cubicBezTo>
                    <a:cubicBezTo>
                      <a:pt x="309" y="6724"/>
                      <a:pt x="454" y="6782"/>
                      <a:pt x="602" y="6782"/>
                    </a:cubicBezTo>
                    <a:cubicBezTo>
                      <a:pt x="656" y="6782"/>
                      <a:pt x="711" y="6774"/>
                      <a:pt x="765" y="6758"/>
                    </a:cubicBezTo>
                    <a:cubicBezTo>
                      <a:pt x="2225" y="6318"/>
                      <a:pt x="5782" y="5084"/>
                      <a:pt x="6833" y="3981"/>
                    </a:cubicBezTo>
                    <a:cubicBezTo>
                      <a:pt x="6655" y="3900"/>
                      <a:pt x="6492" y="3789"/>
                      <a:pt x="6354" y="3650"/>
                    </a:cubicBezTo>
                    <a:lnTo>
                      <a:pt x="5167" y="2464"/>
                    </a:lnTo>
                    <a:lnTo>
                      <a:pt x="4767" y="2861"/>
                    </a:lnTo>
                    <a:cubicBezTo>
                      <a:pt x="4658" y="2967"/>
                      <a:pt x="4517" y="3020"/>
                      <a:pt x="4375" y="3020"/>
                    </a:cubicBezTo>
                    <a:cubicBezTo>
                      <a:pt x="4231" y="3020"/>
                      <a:pt x="4086" y="2965"/>
                      <a:pt x="3975" y="2855"/>
                    </a:cubicBezTo>
                    <a:cubicBezTo>
                      <a:pt x="3758" y="2638"/>
                      <a:pt x="3755" y="2286"/>
                      <a:pt x="3969" y="2063"/>
                    </a:cubicBezTo>
                    <a:lnTo>
                      <a:pt x="4369" y="1663"/>
                    </a:lnTo>
                    <a:lnTo>
                      <a:pt x="3171" y="464"/>
                    </a:lnTo>
                    <a:cubicBezTo>
                      <a:pt x="3035" y="329"/>
                      <a:pt x="2927" y="172"/>
                      <a:pt x="2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7" name="Google Shape;307;p40"/>
              <p:cNvSpPr/>
              <p:nvPr/>
            </p:nvSpPr>
            <p:spPr>
              <a:xfrm>
                <a:off x="927325" y="4539825"/>
                <a:ext cx="114150" cy="109800"/>
              </a:xfrm>
              <a:custGeom>
                <a:avLst/>
                <a:gdLst/>
                <a:ahLst/>
                <a:cxnLst/>
                <a:rect l="l" t="t" r="r" b="b"/>
                <a:pathLst>
                  <a:path w="4566" h="4392" extrusionOk="0">
                    <a:moveTo>
                      <a:pt x="4565" y="1"/>
                    </a:moveTo>
                    <a:lnTo>
                      <a:pt x="4565" y="1"/>
                    </a:lnTo>
                    <a:cubicBezTo>
                      <a:pt x="1268" y="459"/>
                      <a:pt x="184" y="3334"/>
                      <a:pt x="91" y="3437"/>
                    </a:cubicBezTo>
                    <a:cubicBezTo>
                      <a:pt x="0" y="3611"/>
                      <a:pt x="9" y="3822"/>
                      <a:pt x="112" y="3988"/>
                    </a:cubicBezTo>
                    <a:cubicBezTo>
                      <a:pt x="295" y="4286"/>
                      <a:pt x="606" y="4232"/>
                      <a:pt x="723" y="4256"/>
                    </a:cubicBezTo>
                    <a:lnTo>
                      <a:pt x="2214" y="4391"/>
                    </a:lnTo>
                    <a:cubicBezTo>
                      <a:pt x="2945" y="2928"/>
                      <a:pt x="3680" y="1458"/>
                      <a:pt x="45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08" name="Google Shape;308;p40"/>
              <p:cNvSpPr/>
              <p:nvPr/>
            </p:nvSpPr>
            <p:spPr>
              <a:xfrm>
                <a:off x="992750" y="4642900"/>
                <a:ext cx="145300" cy="144100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5764" extrusionOk="0">
                    <a:moveTo>
                      <a:pt x="994" y="0"/>
                    </a:moveTo>
                    <a:lnTo>
                      <a:pt x="988" y="12"/>
                    </a:lnTo>
                    <a:cubicBezTo>
                      <a:pt x="988" y="9"/>
                      <a:pt x="991" y="6"/>
                      <a:pt x="991" y="3"/>
                    </a:cubicBezTo>
                    <a:lnTo>
                      <a:pt x="991" y="3"/>
                    </a:lnTo>
                    <a:lnTo>
                      <a:pt x="979" y="27"/>
                    </a:lnTo>
                    <a:lnTo>
                      <a:pt x="108" y="1759"/>
                    </a:lnTo>
                    <a:cubicBezTo>
                      <a:pt x="0" y="1976"/>
                      <a:pt x="42" y="2241"/>
                      <a:pt x="214" y="2415"/>
                    </a:cubicBezTo>
                    <a:lnTo>
                      <a:pt x="3397" y="5598"/>
                    </a:lnTo>
                    <a:cubicBezTo>
                      <a:pt x="3506" y="5707"/>
                      <a:pt x="3649" y="5763"/>
                      <a:pt x="3795" y="5763"/>
                    </a:cubicBezTo>
                    <a:cubicBezTo>
                      <a:pt x="3883" y="5763"/>
                      <a:pt x="3971" y="5743"/>
                      <a:pt x="4053" y="5701"/>
                    </a:cubicBezTo>
                    <a:lnTo>
                      <a:pt x="5797" y="4827"/>
                    </a:lnTo>
                    <a:lnTo>
                      <a:pt x="5800" y="4824"/>
                    </a:lnTo>
                    <a:lnTo>
                      <a:pt x="5812" y="4818"/>
                    </a:lnTo>
                    <a:lnTo>
                      <a:pt x="99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309" name="Google Shape;309;p40"/>
          <p:cNvGrpSpPr/>
          <p:nvPr/>
        </p:nvGrpSpPr>
        <p:grpSpPr>
          <a:xfrm>
            <a:off x="4328721" y="3151591"/>
            <a:ext cx="1458819" cy="579859"/>
            <a:chOff x="4328721" y="3151591"/>
            <a:chExt cx="1458819" cy="579859"/>
          </a:xfrm>
        </p:grpSpPr>
        <p:cxnSp>
          <p:nvCxnSpPr>
            <p:cNvPr id="310" name="Google Shape;310;p40"/>
            <p:cNvCxnSpPr/>
            <p:nvPr/>
          </p:nvCxnSpPr>
          <p:spPr>
            <a:xfrm rot="10800000">
              <a:off x="4563338" y="3420350"/>
              <a:ext cx="0" cy="3111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311" name="Google Shape;311;p40"/>
            <p:cNvSpPr txBox="1"/>
            <p:nvPr/>
          </p:nvSpPr>
          <p:spPr>
            <a:xfrm>
              <a:off x="4328721" y="3167863"/>
              <a:ext cx="483600" cy="29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accent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</a:t>
              </a:r>
              <a:endParaRPr sz="1800">
                <a:solidFill>
                  <a:schemeClr val="accent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312" name="Google Shape;312;p40"/>
            <p:cNvGrpSpPr/>
            <p:nvPr/>
          </p:nvGrpSpPr>
          <p:grpSpPr>
            <a:xfrm>
              <a:off x="5457511" y="3151591"/>
              <a:ext cx="330029" cy="328766"/>
              <a:chOff x="2085450" y="842250"/>
              <a:chExt cx="483700" cy="481850"/>
            </a:xfrm>
          </p:grpSpPr>
          <p:sp>
            <p:nvSpPr>
              <p:cNvPr id="313" name="Google Shape;313;p40"/>
              <p:cNvSpPr/>
              <p:nvPr/>
            </p:nvSpPr>
            <p:spPr>
              <a:xfrm>
                <a:off x="2274775" y="842250"/>
                <a:ext cx="294375" cy="197650"/>
              </a:xfrm>
              <a:custGeom>
                <a:avLst/>
                <a:gdLst/>
                <a:ahLst/>
                <a:cxnLst/>
                <a:rect l="l" t="t" r="r" b="b"/>
                <a:pathLst>
                  <a:path w="11775" h="7906" extrusionOk="0">
                    <a:moveTo>
                      <a:pt x="6622" y="0"/>
                    </a:moveTo>
                    <a:cubicBezTo>
                      <a:pt x="6329" y="0"/>
                      <a:pt x="6056" y="231"/>
                      <a:pt x="6056" y="566"/>
                    </a:cubicBezTo>
                    <a:lnTo>
                      <a:pt x="6056" y="2259"/>
                    </a:lnTo>
                    <a:lnTo>
                      <a:pt x="3196" y="2259"/>
                    </a:lnTo>
                    <a:cubicBezTo>
                      <a:pt x="2030" y="2265"/>
                      <a:pt x="904" y="2668"/>
                      <a:pt x="1" y="3406"/>
                    </a:cubicBezTo>
                    <a:cubicBezTo>
                      <a:pt x="940" y="4068"/>
                      <a:pt x="1675" y="4978"/>
                      <a:pt x="2130" y="6032"/>
                    </a:cubicBezTo>
                    <a:cubicBezTo>
                      <a:pt x="2431" y="5785"/>
                      <a:pt x="2804" y="5649"/>
                      <a:pt x="3196" y="5646"/>
                    </a:cubicBezTo>
                    <a:lnTo>
                      <a:pt x="6056" y="5646"/>
                    </a:lnTo>
                    <a:lnTo>
                      <a:pt x="6056" y="7342"/>
                    </a:lnTo>
                    <a:cubicBezTo>
                      <a:pt x="6056" y="7679"/>
                      <a:pt x="6334" y="7906"/>
                      <a:pt x="6625" y="7906"/>
                    </a:cubicBezTo>
                    <a:cubicBezTo>
                      <a:pt x="6740" y="7906"/>
                      <a:pt x="6857" y="7871"/>
                      <a:pt x="6960" y="7793"/>
                    </a:cubicBezTo>
                    <a:lnTo>
                      <a:pt x="11476" y="4406"/>
                    </a:lnTo>
                    <a:cubicBezTo>
                      <a:pt x="11775" y="4180"/>
                      <a:pt x="11775" y="3725"/>
                      <a:pt x="11476" y="3502"/>
                    </a:cubicBezTo>
                    <a:lnTo>
                      <a:pt x="6960" y="115"/>
                    </a:lnTo>
                    <a:cubicBezTo>
                      <a:pt x="6854" y="36"/>
                      <a:pt x="6737" y="0"/>
                      <a:pt x="66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14" name="Google Shape;314;p40"/>
              <p:cNvSpPr/>
              <p:nvPr/>
            </p:nvSpPr>
            <p:spPr>
              <a:xfrm>
                <a:off x="2085525" y="926925"/>
                <a:ext cx="483625" cy="397175"/>
              </a:xfrm>
              <a:custGeom>
                <a:avLst/>
                <a:gdLst/>
                <a:ahLst/>
                <a:cxnLst/>
                <a:rect l="l" t="t" r="r" b="b"/>
                <a:pathLst>
                  <a:path w="19345" h="15887" extrusionOk="0">
                    <a:moveTo>
                      <a:pt x="1693" y="1"/>
                    </a:moveTo>
                    <a:cubicBezTo>
                      <a:pt x="756" y="1"/>
                      <a:pt x="0" y="760"/>
                      <a:pt x="0" y="1696"/>
                    </a:cubicBezTo>
                    <a:cubicBezTo>
                      <a:pt x="0" y="2630"/>
                      <a:pt x="756" y="3389"/>
                      <a:pt x="1693" y="3389"/>
                    </a:cubicBezTo>
                    <a:lnTo>
                      <a:pt x="3990" y="3389"/>
                    </a:lnTo>
                    <a:cubicBezTo>
                      <a:pt x="4924" y="3389"/>
                      <a:pt x="5683" y="4147"/>
                      <a:pt x="5683" y="5084"/>
                    </a:cubicBezTo>
                    <a:lnTo>
                      <a:pt x="5683" y="8547"/>
                    </a:lnTo>
                    <a:cubicBezTo>
                      <a:pt x="5683" y="11347"/>
                      <a:pt x="7962" y="13627"/>
                      <a:pt x="10766" y="13627"/>
                    </a:cubicBezTo>
                    <a:lnTo>
                      <a:pt x="13626" y="13627"/>
                    </a:lnTo>
                    <a:lnTo>
                      <a:pt x="13626" y="15322"/>
                    </a:lnTo>
                    <a:cubicBezTo>
                      <a:pt x="13626" y="15656"/>
                      <a:pt x="13901" y="15887"/>
                      <a:pt x="14194" y="15887"/>
                    </a:cubicBezTo>
                    <a:cubicBezTo>
                      <a:pt x="14308" y="15887"/>
                      <a:pt x="14425" y="15852"/>
                      <a:pt x="14530" y="15774"/>
                    </a:cubicBezTo>
                    <a:lnTo>
                      <a:pt x="19046" y="12386"/>
                    </a:lnTo>
                    <a:cubicBezTo>
                      <a:pt x="19345" y="12160"/>
                      <a:pt x="19345" y="11706"/>
                      <a:pt x="19046" y="11483"/>
                    </a:cubicBezTo>
                    <a:lnTo>
                      <a:pt x="14530" y="8095"/>
                    </a:lnTo>
                    <a:cubicBezTo>
                      <a:pt x="14424" y="8016"/>
                      <a:pt x="14307" y="7981"/>
                      <a:pt x="14192" y="7981"/>
                    </a:cubicBezTo>
                    <a:cubicBezTo>
                      <a:pt x="13899" y="7981"/>
                      <a:pt x="13626" y="8212"/>
                      <a:pt x="13626" y="8547"/>
                    </a:cubicBezTo>
                    <a:lnTo>
                      <a:pt x="13626" y="10239"/>
                    </a:lnTo>
                    <a:lnTo>
                      <a:pt x="10766" y="10239"/>
                    </a:lnTo>
                    <a:cubicBezTo>
                      <a:pt x="9829" y="10239"/>
                      <a:pt x="9070" y="9480"/>
                      <a:pt x="9070" y="8547"/>
                    </a:cubicBezTo>
                    <a:lnTo>
                      <a:pt x="9070" y="5084"/>
                    </a:lnTo>
                    <a:cubicBezTo>
                      <a:pt x="9070" y="2280"/>
                      <a:pt x="6791" y="1"/>
                      <a:pt x="39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315" name="Google Shape;315;p40"/>
              <p:cNvSpPr/>
              <p:nvPr/>
            </p:nvSpPr>
            <p:spPr>
              <a:xfrm>
                <a:off x="2085450" y="1151875"/>
                <a:ext cx="143650" cy="87575"/>
              </a:xfrm>
              <a:custGeom>
                <a:avLst/>
                <a:gdLst/>
                <a:ahLst/>
                <a:cxnLst/>
                <a:rect l="l" t="t" r="r" b="b"/>
                <a:pathLst>
                  <a:path w="5746" h="3503" extrusionOk="0">
                    <a:moveTo>
                      <a:pt x="4577" y="1"/>
                    </a:moveTo>
                    <a:cubicBezTo>
                      <a:pt x="4391" y="73"/>
                      <a:pt x="4192" y="112"/>
                      <a:pt x="3990" y="115"/>
                    </a:cubicBezTo>
                    <a:lnTo>
                      <a:pt x="1693" y="115"/>
                    </a:lnTo>
                    <a:cubicBezTo>
                      <a:pt x="759" y="115"/>
                      <a:pt x="0" y="871"/>
                      <a:pt x="0" y="1807"/>
                    </a:cubicBezTo>
                    <a:cubicBezTo>
                      <a:pt x="0" y="2744"/>
                      <a:pt x="759" y="3503"/>
                      <a:pt x="1693" y="3503"/>
                    </a:cubicBezTo>
                    <a:lnTo>
                      <a:pt x="1696" y="3500"/>
                    </a:lnTo>
                    <a:lnTo>
                      <a:pt x="3993" y="3500"/>
                    </a:lnTo>
                    <a:cubicBezTo>
                      <a:pt x="4589" y="3500"/>
                      <a:pt x="5183" y="3391"/>
                      <a:pt x="5746" y="3186"/>
                    </a:cubicBezTo>
                    <a:cubicBezTo>
                      <a:pt x="5065" y="2253"/>
                      <a:pt x="4662" y="1151"/>
                      <a:pt x="45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sp>
        <p:nvSpPr>
          <p:cNvPr id="316" name="Google Shape;316;p40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Why DemeterBot?</a:t>
            </a:r>
            <a:endParaRPr sz="28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7" name="Google Shape;317;p40"/>
          <p:cNvSpPr/>
          <p:nvPr/>
        </p:nvSpPr>
        <p:spPr>
          <a:xfrm>
            <a:off x="0" y="5066900"/>
            <a:ext cx="9144000" cy="76500"/>
          </a:xfrm>
          <a:prstGeom prst="rect">
            <a:avLst/>
          </a:prstGeom>
          <a:solidFill>
            <a:srgbClr val="6CD5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 Cited</a:t>
            </a:r>
            <a:endParaRPr/>
          </a:p>
        </p:txBody>
      </p:sp>
      <p:sp>
        <p:nvSpPr>
          <p:cNvPr id="324" name="Google Shape;324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NYU Tandon School of Engineering. 2019. “Lunar Agricultural Zone (LAZ)” Accessed 5 October 2021 from</a:t>
            </a:r>
            <a:r>
              <a:rPr lang="en">
                <a:solidFill>
                  <a:srgbClr val="434343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https://www.eg.manual.poly.edu</a:t>
            </a:r>
            <a:r>
              <a:rPr lang="en">
                <a:solidFill>
                  <a:srgbClr val="434343"/>
                </a:solidFill>
              </a:rPr>
              <a:t> </a:t>
            </a:r>
            <a:endParaRPr/>
          </a:p>
        </p:txBody>
      </p:sp>
      <p:sp>
        <p:nvSpPr>
          <p:cNvPr id="325" name="Google Shape;325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50">
                <a:solidFill>
                  <a:schemeClr val="lt2"/>
                </a:solidFill>
              </a:rPr>
              <a:t>DemeterBot</a:t>
            </a:r>
            <a:endParaRPr sz="8850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SeleneRobotics Inc. </a:t>
            </a:r>
            <a:endParaRPr sz="4000"/>
          </a:p>
        </p:txBody>
      </p:sp>
      <p:sp>
        <p:nvSpPr>
          <p:cNvPr id="331" name="Google Shape;331;p4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Production: Jordi Del Castillo 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Design: Alvin Li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Head of Programming: Brynja Schultz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Final Presentation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EG 1003 Section A3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December 9, 2021</a:t>
            </a:r>
            <a:endParaRPr sz="1800"/>
          </a:p>
        </p:txBody>
      </p:sp>
      <p:sp>
        <p:nvSpPr>
          <p:cNvPr id="332" name="Google Shape;33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iangle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4F4F4"/>
      </a:lt2>
      <a:accent1>
        <a:srgbClr val="FDC741"/>
      </a:accent1>
      <a:accent2>
        <a:srgbClr val="F07D19"/>
      </a:accent2>
      <a:accent3>
        <a:srgbClr val="D83535"/>
      </a:accent3>
      <a:accent4>
        <a:srgbClr val="B63070"/>
      </a:accent4>
      <a:accent5>
        <a:srgbClr val="8D385F"/>
      </a:accent5>
      <a:accent6>
        <a:srgbClr val="68234F"/>
      </a:accent6>
      <a:hlink>
        <a:srgbClr val="6823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Macintosh PowerPoint</Application>
  <PresentationFormat>On-screen Show (16:9)</PresentationFormat>
  <Paragraphs>117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Fira Sans Extra Condensed Medium</vt:lpstr>
      <vt:lpstr>Arial</vt:lpstr>
      <vt:lpstr>Fira Sans</vt:lpstr>
      <vt:lpstr>Proxima Nova</vt:lpstr>
      <vt:lpstr>Spearmint</vt:lpstr>
      <vt:lpstr>Triangle Infographics by Slidesgo</vt:lpstr>
      <vt:lpstr>DemeterBot SeleneRobotics Inc. </vt:lpstr>
      <vt:lpstr>Overview</vt:lpstr>
      <vt:lpstr>SeleneRobotics</vt:lpstr>
      <vt:lpstr>Our Team</vt:lpstr>
      <vt:lpstr>Problem Statement</vt:lpstr>
      <vt:lpstr>Solution Overview</vt:lpstr>
      <vt:lpstr>Project Schedule</vt:lpstr>
      <vt:lpstr>Project Schedule</vt:lpstr>
      <vt:lpstr>Final CAD Drawings </vt:lpstr>
      <vt:lpstr>Technical Design Description</vt:lpstr>
      <vt:lpstr>Technical Design Description  </vt:lpstr>
      <vt:lpstr>Code</vt:lpstr>
      <vt:lpstr>Cost Estimate</vt:lpstr>
      <vt:lpstr>Cost Estimate</vt:lpstr>
      <vt:lpstr>Video Demonstration</vt:lpstr>
      <vt:lpstr>PowerPoint Presentation</vt:lpstr>
      <vt:lpstr>Works Cited</vt:lpstr>
      <vt:lpstr>DemeterBot SeleneRobotics Inc.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DemeterBot SeleneRobotics Inc. </dc:title>
  <cp:lastModifiedBy>Schultz, Brynja (GWUOHS Student)</cp:lastModifiedBy>
  <cp:revision>1</cp:revision>
  <dcterms:modified xsi:type="dcterms:W3CDTF">2021-12-09T04:01:34Z</dcterms:modified>
</cp:coreProperties>
</file>